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elvetica World" charset="1" panose="020B0500040000020004"/>
      <p:regular r:id="rId10"/>
    </p:embeddedFont>
    <p:embeddedFont>
      <p:font typeface="Helvetica World Bold" charset="1" panose="020B0800040000020004"/>
      <p:regular r:id="rId11"/>
    </p:embeddedFont>
    <p:embeddedFont>
      <p:font typeface="Helvetica World Italics" charset="1" panose="020B0500040000090004"/>
      <p:regular r:id="rId12"/>
    </p:embeddedFont>
    <p:embeddedFont>
      <p:font typeface="Helvetica World Bold Italics" charset="1" panose="020B0800040000090004"/>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5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5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5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22.png" Type="http://schemas.openxmlformats.org/officeDocument/2006/relationships/image"/><Relationship Id="rId13" Target="../media/image23.png" Type="http://schemas.openxmlformats.org/officeDocument/2006/relationships/image"/><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4.png" Type="http://schemas.openxmlformats.org/officeDocument/2006/relationships/image"/><Relationship Id="rId12" Target="../media/image25.pn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15" Target="../media/image28.png" Type="http://schemas.openxmlformats.org/officeDocument/2006/relationships/image"/><Relationship Id="rId16" Target="../media/image29.svg" Type="http://schemas.openxmlformats.org/officeDocument/2006/relationships/image"/><Relationship Id="rId17" Target="../media/image30.png" Type="http://schemas.openxmlformats.org/officeDocument/2006/relationships/image"/><Relationship Id="rId18" Target="../media/image31.svg" Type="http://schemas.openxmlformats.org/officeDocument/2006/relationships/image"/><Relationship Id="rId19" Target="../media/image32.png" Type="http://schemas.openxmlformats.org/officeDocument/2006/relationships/image"/><Relationship Id="rId2" Target="../media/image15.jpeg" Type="http://schemas.openxmlformats.org/officeDocument/2006/relationships/image"/><Relationship Id="rId20" Target="../media/image33.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34.png" Type="http://schemas.openxmlformats.org/officeDocument/2006/relationships/image"/><Relationship Id="rId12" Target="../media/image35.pn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15" Target="../media/image36.png" Type="http://schemas.openxmlformats.org/officeDocument/2006/relationships/image"/><Relationship Id="rId16" Target="../media/image37.svg" Type="http://schemas.openxmlformats.org/officeDocument/2006/relationships/image"/><Relationship Id="rId17" Target="../media/image38.png" Type="http://schemas.openxmlformats.org/officeDocument/2006/relationships/image"/><Relationship Id="rId18" Target="../media/image39.svg" Type="http://schemas.openxmlformats.org/officeDocument/2006/relationships/image"/><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png" Type="http://schemas.openxmlformats.org/officeDocument/2006/relationships/image"/><Relationship Id="rId2" Target="../media/image15.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4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4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svg" Type="http://schemas.openxmlformats.org/officeDocument/2006/relationships/image"/><Relationship Id="rId12" Target="../media/image49.png" Type="http://schemas.openxmlformats.org/officeDocument/2006/relationships/image"/><Relationship Id="rId13" Target="../media/image50.svg" Type="http://schemas.openxmlformats.org/officeDocument/2006/relationships/image"/><Relationship Id="rId14" Target="../media/image51.png" Type="http://schemas.openxmlformats.org/officeDocument/2006/relationships/image"/><Relationship Id="rId15" Target="../media/image52.svg" Type="http://schemas.openxmlformats.org/officeDocument/2006/relationships/image"/><Relationship Id="rId16" Target="../media/image53.png" Type="http://schemas.openxmlformats.org/officeDocument/2006/relationships/image"/><Relationship Id="rId17" Target="../media/image54.svg" Type="http://schemas.openxmlformats.org/officeDocument/2006/relationships/image"/><Relationship Id="rId18" Target="../media/image55.png" Type="http://schemas.openxmlformats.org/officeDocument/2006/relationships/image"/><Relationship Id="rId19" Target="../media/image56.svg" Type="http://schemas.openxmlformats.org/officeDocument/2006/relationships/image"/><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 Id="rId9" Target="../media/image4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354974" y="-122789"/>
            <a:ext cx="18685978" cy="18685978"/>
          </a:xfrm>
          <a:custGeom>
            <a:avLst/>
            <a:gdLst/>
            <a:ahLst/>
            <a:cxnLst/>
            <a:rect r="r" b="b" t="t" l="l"/>
            <a:pathLst>
              <a:path h="18685978" w="18685978">
                <a:moveTo>
                  <a:pt x="0" y="0"/>
                </a:moveTo>
                <a:lnTo>
                  <a:pt x="18685978" y="0"/>
                </a:lnTo>
                <a:lnTo>
                  <a:pt x="18685978" y="18685978"/>
                </a:lnTo>
                <a:lnTo>
                  <a:pt x="0" y="186859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144000" y="-6131962"/>
            <a:ext cx="8963813" cy="8963813"/>
          </a:xfrm>
          <a:custGeom>
            <a:avLst/>
            <a:gdLst/>
            <a:ahLst/>
            <a:cxnLst/>
            <a:rect r="r" b="b" t="t" l="l"/>
            <a:pathLst>
              <a:path h="8963813" w="8963813">
                <a:moveTo>
                  <a:pt x="0" y="0"/>
                </a:moveTo>
                <a:lnTo>
                  <a:pt x="8963813" y="0"/>
                </a:lnTo>
                <a:lnTo>
                  <a:pt x="8963813" y="8963813"/>
                </a:lnTo>
                <a:lnTo>
                  <a:pt x="0" y="8963813"/>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027802" y="1028700"/>
            <a:ext cx="9340321" cy="10766940"/>
          </a:xfrm>
          <a:custGeom>
            <a:avLst/>
            <a:gdLst/>
            <a:ahLst/>
            <a:cxnLst/>
            <a:rect r="r" b="b" t="t" l="l"/>
            <a:pathLst>
              <a:path h="10766940" w="9340321">
                <a:moveTo>
                  <a:pt x="0" y="0"/>
                </a:moveTo>
                <a:lnTo>
                  <a:pt x="9340321" y="0"/>
                </a:lnTo>
                <a:lnTo>
                  <a:pt x="9340321" y="10766940"/>
                </a:lnTo>
                <a:lnTo>
                  <a:pt x="0" y="10766940"/>
                </a:lnTo>
                <a:lnTo>
                  <a:pt x="0" y="0"/>
                </a:lnTo>
                <a:close/>
              </a:path>
            </a:pathLst>
          </a:custGeom>
          <a:blipFill>
            <a:blip r:embed="rId7"/>
            <a:stretch>
              <a:fillRect l="0" t="0" r="0" b="0"/>
            </a:stretch>
          </a:blipFill>
        </p:spPr>
      </p:sp>
      <p:sp>
        <p:nvSpPr>
          <p:cNvPr name="AutoShape 6" id="6"/>
          <p:cNvSpPr/>
          <p:nvPr/>
        </p:nvSpPr>
        <p:spPr>
          <a:xfrm>
            <a:off x="1028958" y="6132517"/>
            <a:ext cx="3521777" cy="9894"/>
          </a:xfrm>
          <a:prstGeom prst="line">
            <a:avLst/>
          </a:prstGeom>
          <a:ln cap="flat" w="85725">
            <a:solidFill>
              <a:srgbClr val="FFFFFF"/>
            </a:solidFill>
            <a:prstDash val="solid"/>
            <a:headEnd type="none" len="sm" w="sm"/>
            <a:tailEnd type="none" len="sm" w="sm"/>
          </a:ln>
        </p:spPr>
      </p:sp>
      <p:sp>
        <p:nvSpPr>
          <p:cNvPr name="Freeform 7" id="7"/>
          <p:cNvSpPr/>
          <p:nvPr/>
        </p:nvSpPr>
        <p:spPr>
          <a:xfrm flipH="false" flipV="false" rot="0">
            <a:off x="2294761" y="733362"/>
            <a:ext cx="513516" cy="637548"/>
          </a:xfrm>
          <a:custGeom>
            <a:avLst/>
            <a:gdLst/>
            <a:ahLst/>
            <a:cxnLst/>
            <a:rect r="r" b="b" t="t" l="l"/>
            <a:pathLst>
              <a:path h="637548" w="513516">
                <a:moveTo>
                  <a:pt x="0" y="0"/>
                </a:moveTo>
                <a:lnTo>
                  <a:pt x="513517" y="0"/>
                </a:lnTo>
                <a:lnTo>
                  <a:pt x="513517" y="637549"/>
                </a:lnTo>
                <a:lnTo>
                  <a:pt x="0" y="6375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028700" y="8874125"/>
            <a:ext cx="6358299" cy="397510"/>
          </a:xfrm>
          <a:prstGeom prst="rect">
            <a:avLst/>
          </a:prstGeom>
        </p:spPr>
        <p:txBody>
          <a:bodyPr anchor="t" rtlCol="false" tIns="0" lIns="0" bIns="0" rIns="0">
            <a:spAutoFit/>
          </a:bodyPr>
          <a:lstStyle/>
          <a:p>
            <a:pPr algn="just">
              <a:lnSpc>
                <a:spcPts val="3079"/>
              </a:lnSpc>
            </a:pPr>
            <a:r>
              <a:rPr lang="en-US" sz="2799">
                <a:solidFill>
                  <a:srgbClr val="FFFFFF"/>
                </a:solidFill>
                <a:latin typeface="Helvetica World"/>
              </a:rPr>
              <a:t>Course Master: Dr. Eng Nkemeni Valery</a:t>
            </a:r>
          </a:p>
        </p:txBody>
      </p:sp>
      <p:sp>
        <p:nvSpPr>
          <p:cNvPr name="Freeform 9" id="9"/>
          <p:cNvSpPr/>
          <p:nvPr/>
        </p:nvSpPr>
        <p:spPr>
          <a:xfrm flipH="false" flipV="false" rot="0">
            <a:off x="4964675" y="8438618"/>
            <a:ext cx="6489690" cy="6489690"/>
          </a:xfrm>
          <a:custGeom>
            <a:avLst/>
            <a:gdLst/>
            <a:ahLst/>
            <a:cxnLst/>
            <a:rect r="r" b="b" t="t" l="l"/>
            <a:pathLst>
              <a:path h="6489690" w="6489690">
                <a:moveTo>
                  <a:pt x="0" y="0"/>
                </a:moveTo>
                <a:lnTo>
                  <a:pt x="6489690" y="0"/>
                </a:lnTo>
                <a:lnTo>
                  <a:pt x="6489690" y="6489690"/>
                </a:lnTo>
                <a:lnTo>
                  <a:pt x="0" y="6489690"/>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374970" y="733362"/>
            <a:ext cx="682783" cy="637548"/>
          </a:xfrm>
          <a:custGeom>
            <a:avLst/>
            <a:gdLst/>
            <a:ahLst/>
            <a:cxnLst/>
            <a:rect r="r" b="b" t="t" l="l"/>
            <a:pathLst>
              <a:path h="637548" w="682783">
                <a:moveTo>
                  <a:pt x="0" y="0"/>
                </a:moveTo>
                <a:lnTo>
                  <a:pt x="682783" y="0"/>
                </a:lnTo>
                <a:lnTo>
                  <a:pt x="682783" y="637549"/>
                </a:lnTo>
                <a:lnTo>
                  <a:pt x="0" y="63754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1962000" y="3196800"/>
            <a:ext cx="2579576" cy="1070524"/>
          </a:xfrm>
          <a:custGeom>
            <a:avLst/>
            <a:gdLst/>
            <a:ahLst/>
            <a:cxnLst/>
            <a:rect r="r" b="b" t="t" l="l"/>
            <a:pathLst>
              <a:path h="1070524" w="2579576">
                <a:moveTo>
                  <a:pt x="0" y="0"/>
                </a:moveTo>
                <a:lnTo>
                  <a:pt x="2579576" y="0"/>
                </a:lnTo>
                <a:lnTo>
                  <a:pt x="2579576" y="1070524"/>
                </a:lnTo>
                <a:lnTo>
                  <a:pt x="0" y="107052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2628139" y="5089167"/>
            <a:ext cx="1247299" cy="2057400"/>
          </a:xfrm>
          <a:custGeom>
            <a:avLst/>
            <a:gdLst/>
            <a:ahLst/>
            <a:cxnLst/>
            <a:rect r="r" b="b" t="t" l="l"/>
            <a:pathLst>
              <a:path h="2057400" w="1247299">
                <a:moveTo>
                  <a:pt x="0" y="0"/>
                </a:moveTo>
                <a:lnTo>
                  <a:pt x="1247299" y="0"/>
                </a:lnTo>
                <a:lnTo>
                  <a:pt x="1247299" y="2057400"/>
                </a:lnTo>
                <a:lnTo>
                  <a:pt x="0" y="20574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1028700" y="3304486"/>
            <a:ext cx="10933300" cy="912302"/>
          </a:xfrm>
          <a:prstGeom prst="rect">
            <a:avLst/>
          </a:prstGeom>
        </p:spPr>
        <p:txBody>
          <a:bodyPr anchor="t" rtlCol="false" tIns="0" lIns="0" bIns="0" rIns="0">
            <a:spAutoFit/>
          </a:bodyPr>
          <a:lstStyle/>
          <a:p>
            <a:pPr algn="just">
              <a:lnSpc>
                <a:spcPts val="6418"/>
              </a:lnSpc>
            </a:pPr>
            <a:r>
              <a:rPr lang="en-US" sz="5834">
                <a:solidFill>
                  <a:srgbClr val="FFFFFF"/>
                </a:solidFill>
                <a:latin typeface="Helvetica World Bold"/>
              </a:rPr>
              <a:t>MOBILE PROGRAMMING</a:t>
            </a:r>
          </a:p>
        </p:txBody>
      </p:sp>
      <p:sp>
        <p:nvSpPr>
          <p:cNvPr name="TextBox 14" id="14"/>
          <p:cNvSpPr txBox="true"/>
          <p:nvPr/>
        </p:nvSpPr>
        <p:spPr>
          <a:xfrm rot="0">
            <a:off x="1028700" y="4689423"/>
            <a:ext cx="7044310" cy="1091076"/>
          </a:xfrm>
          <a:prstGeom prst="rect">
            <a:avLst/>
          </a:prstGeom>
        </p:spPr>
        <p:txBody>
          <a:bodyPr anchor="t" rtlCol="false" tIns="0" lIns="0" bIns="0" rIns="0">
            <a:spAutoFit/>
          </a:bodyPr>
          <a:lstStyle/>
          <a:p>
            <a:pPr algn="just">
              <a:lnSpc>
                <a:spcPts val="7634"/>
              </a:lnSpc>
            </a:pPr>
            <a:r>
              <a:rPr lang="en-US" sz="6940">
                <a:solidFill>
                  <a:srgbClr val="47C5FB"/>
                </a:solidFill>
                <a:latin typeface="Helvetica World Bold"/>
              </a:rPr>
              <a:t>PRESENTATION</a:t>
            </a:r>
          </a:p>
        </p:txBody>
      </p:sp>
      <p:sp>
        <p:nvSpPr>
          <p:cNvPr name="TextBox 15" id="15"/>
          <p:cNvSpPr txBox="true"/>
          <p:nvPr/>
        </p:nvSpPr>
        <p:spPr>
          <a:xfrm rot="0">
            <a:off x="2972964" y="825049"/>
            <a:ext cx="2382009" cy="384175"/>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Bold"/>
              </a:rPr>
              <a:t>Group 8</a:t>
            </a:r>
          </a:p>
        </p:txBody>
      </p:sp>
      <p:sp>
        <p:nvSpPr>
          <p:cNvPr name="TextBox 16" id="16"/>
          <p:cNvSpPr txBox="true"/>
          <p:nvPr/>
        </p:nvSpPr>
        <p:spPr>
          <a:xfrm rot="0">
            <a:off x="1028838" y="6720108"/>
            <a:ext cx="6618159" cy="843038"/>
          </a:xfrm>
          <a:prstGeom prst="rect">
            <a:avLst/>
          </a:prstGeom>
        </p:spPr>
        <p:txBody>
          <a:bodyPr anchor="t" rtlCol="false" tIns="0" lIns="0" bIns="0" rIns="0">
            <a:spAutoFit/>
          </a:bodyPr>
          <a:lstStyle/>
          <a:p>
            <a:pPr algn="just">
              <a:lnSpc>
                <a:spcPts val="3330"/>
              </a:lnSpc>
            </a:pPr>
            <a:r>
              <a:rPr lang="en-US" sz="3027">
                <a:solidFill>
                  <a:srgbClr val="FFFFFF"/>
                </a:solidFill>
                <a:latin typeface="Helvetica World"/>
              </a:rPr>
              <a:t>Presented by Group 8</a:t>
            </a:r>
          </a:p>
          <a:p>
            <a:pPr algn="just">
              <a:lnSpc>
                <a:spcPts val="3330"/>
              </a:lnSpc>
            </a:pPr>
            <a:r>
              <a:rPr lang="en-US" sz="3027">
                <a:solidFill>
                  <a:srgbClr val="FFFFFF"/>
                </a:solidFill>
                <a:latin typeface="Helvetica World"/>
              </a:rPr>
              <a:t>Course Code : CEF 440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8193921" y="-5792234"/>
            <a:ext cx="9065379" cy="9065379"/>
          </a:xfrm>
          <a:custGeom>
            <a:avLst/>
            <a:gdLst/>
            <a:ahLst/>
            <a:cxnLst/>
            <a:rect r="r" b="b" t="t" l="l"/>
            <a:pathLst>
              <a:path h="9065379" w="9065379">
                <a:moveTo>
                  <a:pt x="0" y="0"/>
                </a:moveTo>
                <a:lnTo>
                  <a:pt x="9065379" y="0"/>
                </a:lnTo>
                <a:lnTo>
                  <a:pt x="9065379" y="9065379"/>
                </a:lnTo>
                <a:lnTo>
                  <a:pt x="0" y="9065379"/>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graphicFrame>
        <p:nvGraphicFramePr>
          <p:cNvPr name="Table 4" id="4"/>
          <p:cNvGraphicFramePr>
            <a:graphicFrameLocks noGrp="true"/>
          </p:cNvGraphicFramePr>
          <p:nvPr/>
        </p:nvGraphicFramePr>
        <p:xfrm>
          <a:off x="697072" y="2393473"/>
          <a:ext cx="16893856" cy="6096000"/>
        </p:xfrm>
        <a:graphic>
          <a:graphicData uri="http://schemas.openxmlformats.org/drawingml/2006/table">
            <a:tbl>
              <a:tblPr/>
              <a:tblGrid>
                <a:gridCol w="3378771"/>
                <a:gridCol w="3378771"/>
                <a:gridCol w="3378771"/>
                <a:gridCol w="3378771"/>
                <a:gridCol w="3378771"/>
              </a:tblGrid>
              <a:tr h="1198113">
                <a:tc>
                  <a:txBody>
                    <a:bodyPr anchor="t" rtlCol="false"/>
                    <a:lstStyle/>
                    <a:p>
                      <a:pPr algn="ctr">
                        <a:lnSpc>
                          <a:spcPts val="3893"/>
                        </a:lnSpc>
                        <a:defRPr/>
                      </a:pPr>
                      <a:r>
                        <a:rPr lang="en-US" sz="2780">
                          <a:solidFill>
                            <a:srgbClr val="FFFFFF"/>
                          </a:solidFill>
                          <a:latin typeface="Helvetica World Bold"/>
                        </a:rPr>
                        <a:t>Features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031"/>
                        </a:lnSpc>
                        <a:defRPr/>
                      </a:pPr>
                      <a:r>
                        <a:rPr lang="en-US" sz="2879">
                          <a:solidFill>
                            <a:srgbClr val="FFFFFF"/>
                          </a:solidFill>
                          <a:latin typeface="Helvetica World Bold"/>
                        </a:rPr>
                        <a:t>React Native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031"/>
                        </a:lnSpc>
                        <a:defRPr/>
                      </a:pPr>
                      <a:r>
                        <a:rPr lang="en-US" sz="2879">
                          <a:solidFill>
                            <a:srgbClr val="FFFFFF"/>
                          </a:solidFill>
                          <a:latin typeface="Helvetica World Bold"/>
                        </a:rPr>
                        <a:t>Flutter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031"/>
                        </a:lnSpc>
                        <a:defRPr/>
                      </a:pPr>
                      <a:r>
                        <a:rPr lang="en-US" sz="2879">
                          <a:solidFill>
                            <a:srgbClr val="FFFFFF"/>
                          </a:solidFill>
                          <a:latin typeface="Helvetica World Bold"/>
                        </a:rPr>
                        <a:t>Ionic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031"/>
                        </a:lnSpc>
                        <a:defRPr/>
                      </a:pPr>
                      <a:r>
                        <a:rPr lang="en-US" sz="2879">
                          <a:solidFill>
                            <a:srgbClr val="FFFFFF"/>
                          </a:solidFill>
                          <a:latin typeface="Helvetica World Bold"/>
                        </a:rPr>
                        <a:t>Kotlin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29736">
                <a:tc>
                  <a:txBody>
                    <a:bodyPr anchor="t" rtlCol="false"/>
                    <a:lstStyle/>
                    <a:p>
                      <a:pPr algn="ctr">
                        <a:lnSpc>
                          <a:spcPts val="2633"/>
                        </a:lnSpc>
                        <a:defRPr/>
                      </a:pPr>
                      <a:r>
                        <a:rPr lang="en-US" sz="1881">
                          <a:solidFill>
                            <a:srgbClr val="FFFFFF"/>
                          </a:solidFill>
                          <a:latin typeface="Helvetica World Bold"/>
                        </a:rPr>
                        <a:t>Language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33"/>
                        </a:lnSpc>
                        <a:defRPr/>
                      </a:pPr>
                      <a:r>
                        <a:rPr lang="en-US" sz="1881">
                          <a:solidFill>
                            <a:srgbClr val="FFFFFF"/>
                          </a:solidFill>
                          <a:latin typeface="Helvetica World Bold"/>
                        </a:rPr>
                        <a:t>JavaScript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33"/>
                        </a:lnSpc>
                        <a:defRPr/>
                      </a:pPr>
                      <a:r>
                        <a:rPr lang="en-US" sz="1881">
                          <a:solidFill>
                            <a:srgbClr val="FFFFFF"/>
                          </a:solidFill>
                          <a:latin typeface="Helvetica World Bold"/>
                        </a:rPr>
                        <a:t>Dart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33"/>
                        </a:lnSpc>
                        <a:defRPr/>
                      </a:pPr>
                      <a:r>
                        <a:rPr lang="en-US" sz="1881">
                          <a:solidFill>
                            <a:srgbClr val="FFFFFF"/>
                          </a:solidFill>
                          <a:latin typeface="Helvetica World Bold"/>
                        </a:rPr>
                        <a:t>Html, css, Javascript,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33"/>
                        </a:lnSpc>
                        <a:defRPr/>
                      </a:pPr>
                      <a:r>
                        <a:rPr lang="en-US" sz="1881">
                          <a:solidFill>
                            <a:srgbClr val="FFFFFF"/>
                          </a:solidFill>
                          <a:latin typeface="Helvetica World Bold"/>
                        </a:rPr>
                        <a:t>Kotlin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29736">
                <a:tc>
                  <a:txBody>
                    <a:bodyPr anchor="t" rtlCol="false"/>
                    <a:lstStyle/>
                    <a:p>
                      <a:pPr algn="ctr">
                        <a:lnSpc>
                          <a:spcPts val="2633"/>
                        </a:lnSpc>
                        <a:defRPr/>
                      </a:pPr>
                      <a:r>
                        <a:rPr lang="en-US" sz="1881">
                          <a:solidFill>
                            <a:srgbClr val="FFFFFF"/>
                          </a:solidFill>
                          <a:latin typeface="Helvetica World Bold"/>
                        </a:rPr>
                        <a:t>Performance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33"/>
                        </a:lnSpc>
                        <a:defRPr/>
                      </a:pPr>
                      <a:r>
                        <a:rPr lang="en-US" sz="1881">
                          <a:solidFill>
                            <a:srgbClr val="FFFFFF"/>
                          </a:solidFill>
                          <a:latin typeface="Helvetica World Bold"/>
                        </a:rPr>
                        <a:t>Very Good Condition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33"/>
                        </a:lnSpc>
                        <a:defRPr/>
                      </a:pPr>
                      <a:r>
                        <a:rPr lang="en-US" sz="1881">
                          <a:solidFill>
                            <a:srgbClr val="FFFFFF"/>
                          </a:solidFill>
                          <a:latin typeface="Helvetica World Bold"/>
                        </a:rPr>
                        <a:t>Excellent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33"/>
                        </a:lnSpc>
                        <a:defRPr/>
                      </a:pPr>
                      <a:r>
                        <a:rPr lang="en-US" sz="1881">
                          <a:solidFill>
                            <a:srgbClr val="FFFFFF"/>
                          </a:solidFill>
                          <a:latin typeface="Helvetica World Bold"/>
                        </a:rPr>
                        <a:t>Moderate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33"/>
                        </a:lnSpc>
                        <a:defRPr/>
                      </a:pPr>
                      <a:r>
                        <a:rPr lang="en-US" sz="1881">
                          <a:solidFill>
                            <a:srgbClr val="FFFFFF"/>
                          </a:solidFill>
                          <a:latin typeface="Helvetica World Bold"/>
                        </a:rPr>
                        <a:t>Excellent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236453">
                <a:tc>
                  <a:txBody>
                    <a:bodyPr anchor="t" rtlCol="false"/>
                    <a:lstStyle/>
                    <a:p>
                      <a:pPr algn="ctr">
                        <a:lnSpc>
                          <a:spcPts val="2633"/>
                        </a:lnSpc>
                        <a:defRPr/>
                      </a:pPr>
                      <a:r>
                        <a:rPr lang="en-US" sz="1881">
                          <a:solidFill>
                            <a:srgbClr val="FFFFFF"/>
                          </a:solidFill>
                          <a:latin typeface="Helvetica World"/>
                        </a:rPr>
                        <a:t>Cost and Time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33"/>
                        </a:lnSpc>
                        <a:defRPr/>
                      </a:pPr>
                      <a:r>
                        <a:rPr lang="en-US" sz="1881">
                          <a:solidFill>
                            <a:srgbClr val="FFFFFF"/>
                          </a:solidFill>
                          <a:latin typeface="Helvetica World"/>
                        </a:rPr>
                        <a:t>Cost effective and rapid</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33"/>
                        </a:lnSpc>
                        <a:defRPr/>
                      </a:pPr>
                      <a:r>
                        <a:rPr lang="en-US" sz="1881">
                          <a:solidFill>
                            <a:srgbClr val="FFFFFF"/>
                          </a:solidFill>
                          <a:latin typeface="Helvetica World"/>
                        </a:rPr>
                        <a:t>Cost effecive with slightly longer development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33"/>
                        </a:lnSpc>
                        <a:defRPr/>
                      </a:pPr>
                      <a:r>
                        <a:rPr lang="en-US" sz="1881">
                          <a:solidFill>
                            <a:srgbClr val="FFFFFF"/>
                          </a:solidFill>
                          <a:latin typeface="Helvetica World"/>
                        </a:rPr>
                        <a:t>cost effective and quick</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33"/>
                        </a:lnSpc>
                        <a:defRPr/>
                      </a:pPr>
                      <a:r>
                        <a:rPr lang="en-US" sz="1881">
                          <a:solidFill>
                            <a:srgbClr val="FFFFFF"/>
                          </a:solidFill>
                          <a:latin typeface="Helvetica World"/>
                        </a:rPr>
                        <a:t>Moderate and requires expertise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00981">
                <a:tc>
                  <a:txBody>
                    <a:bodyPr anchor="t" rtlCol="false"/>
                    <a:lstStyle/>
                    <a:p>
                      <a:pPr algn="ctr">
                        <a:lnSpc>
                          <a:spcPts val="2633"/>
                        </a:lnSpc>
                        <a:defRPr/>
                      </a:pPr>
                      <a:r>
                        <a:rPr lang="en-US" sz="1881">
                          <a:solidFill>
                            <a:srgbClr val="FFFFFF"/>
                          </a:solidFill>
                          <a:latin typeface="Helvetica World"/>
                        </a:rPr>
                        <a:t>Complexity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33"/>
                        </a:lnSpc>
                        <a:defRPr/>
                      </a:pPr>
                      <a:r>
                        <a:rPr lang="en-US" sz="1881">
                          <a:solidFill>
                            <a:srgbClr val="FFFFFF"/>
                          </a:solidFill>
                          <a:latin typeface="Helvetica World"/>
                        </a:rPr>
                        <a:t>Moderate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33"/>
                        </a:lnSpc>
                        <a:defRPr/>
                      </a:pPr>
                      <a:r>
                        <a:rPr lang="en-US" sz="1881">
                          <a:solidFill>
                            <a:srgbClr val="FFFFFF"/>
                          </a:solidFill>
                          <a:latin typeface="Helvetica World"/>
                        </a:rPr>
                        <a:t>Moderate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33"/>
                        </a:lnSpc>
                        <a:defRPr/>
                      </a:pPr>
                      <a:r>
                        <a:rPr lang="en-US" sz="1881">
                          <a:solidFill>
                            <a:srgbClr val="FFFFFF"/>
                          </a:solidFill>
                          <a:latin typeface="Helvetica World"/>
                        </a:rPr>
                        <a:t>Moderate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33"/>
                        </a:lnSpc>
                        <a:defRPr/>
                      </a:pPr>
                      <a:r>
                        <a:rPr lang="en-US" sz="1881">
                          <a:solidFill>
                            <a:srgbClr val="FFFFFF"/>
                          </a:solidFill>
                          <a:latin typeface="Helvetica World"/>
                        </a:rPr>
                        <a:t>High</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00981">
                <a:tc>
                  <a:txBody>
                    <a:bodyPr anchor="t" rtlCol="false"/>
                    <a:lstStyle/>
                    <a:p>
                      <a:pPr algn="ctr">
                        <a:lnSpc>
                          <a:spcPts val="2633"/>
                        </a:lnSpc>
                        <a:defRPr/>
                      </a:pPr>
                      <a:r>
                        <a:rPr lang="en-US" sz="1881">
                          <a:solidFill>
                            <a:srgbClr val="FFFFFF"/>
                          </a:solidFill>
                          <a:latin typeface="Helvetica World"/>
                        </a:rPr>
                        <a:t>use Case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33"/>
                        </a:lnSpc>
                        <a:defRPr/>
                      </a:pPr>
                      <a:r>
                        <a:rPr lang="en-US" sz="1881">
                          <a:solidFill>
                            <a:srgbClr val="FFFFFF"/>
                          </a:solidFill>
                          <a:latin typeface="Helvetica World"/>
                        </a:rPr>
                        <a:t>simple to complex apps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33"/>
                        </a:lnSpc>
                        <a:defRPr/>
                      </a:pPr>
                      <a:r>
                        <a:rPr lang="en-US" sz="1881">
                          <a:solidFill>
                            <a:srgbClr val="FFFFFF"/>
                          </a:solidFill>
                          <a:latin typeface="Helvetica World"/>
                        </a:rPr>
                        <a:t>simple to complex apps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33"/>
                        </a:lnSpc>
                        <a:defRPr/>
                      </a:pPr>
                      <a:r>
                        <a:rPr lang="en-US" sz="1881">
                          <a:solidFill>
                            <a:srgbClr val="FFFFFF"/>
                          </a:solidFill>
                          <a:latin typeface="Helvetica World"/>
                        </a:rPr>
                        <a:t>simple to moderate apps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33"/>
                        </a:lnSpc>
                        <a:defRPr/>
                      </a:pPr>
                      <a:r>
                        <a:rPr lang="en-US" sz="1881">
                          <a:solidFill>
                            <a:srgbClr val="FFFFFF"/>
                          </a:solidFill>
                          <a:latin typeface="Helvetica World"/>
                        </a:rPr>
                        <a:t>performant critical apps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5" id="5"/>
          <p:cNvSpPr txBox="true"/>
          <p:nvPr/>
        </p:nvSpPr>
        <p:spPr>
          <a:xfrm rot="0">
            <a:off x="867832" y="846745"/>
            <a:ext cx="15360433" cy="781347"/>
          </a:xfrm>
          <a:prstGeom prst="rect">
            <a:avLst/>
          </a:prstGeom>
        </p:spPr>
        <p:txBody>
          <a:bodyPr anchor="t" rtlCol="false" tIns="0" lIns="0" bIns="0" rIns="0">
            <a:spAutoFit/>
          </a:bodyPr>
          <a:lstStyle/>
          <a:p>
            <a:pPr algn="just">
              <a:lnSpc>
                <a:spcPts val="5526"/>
              </a:lnSpc>
            </a:pPr>
            <a:r>
              <a:rPr lang="en-US" sz="5024">
                <a:solidFill>
                  <a:srgbClr val="FFFFFF"/>
                </a:solidFill>
                <a:latin typeface="Helvetica World Bold"/>
              </a:rPr>
              <a:t>MOBILE APP  DEVELOPMENT FRAMEWORKS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26585" y="2091606"/>
            <a:ext cx="6492240" cy="0"/>
          </a:xfrm>
          <a:prstGeom prst="line">
            <a:avLst/>
          </a:prstGeom>
          <a:ln cap="flat" w="95250">
            <a:solidFill>
              <a:srgbClr val="FFFFFF"/>
            </a:solidFill>
            <a:prstDash val="solid"/>
            <a:headEnd type="none" len="sm" w="sm"/>
            <a:tailEnd type="none" len="sm" w="sm"/>
          </a:ln>
        </p:spPr>
      </p:sp>
      <p:sp>
        <p:nvSpPr>
          <p:cNvPr name="Freeform 4" id="4"/>
          <p:cNvSpPr/>
          <p:nvPr/>
        </p:nvSpPr>
        <p:spPr>
          <a:xfrm flipH="false" flipV="false" rot="0">
            <a:off x="4095926" y="5939958"/>
            <a:ext cx="8134463" cy="3922318"/>
          </a:xfrm>
          <a:custGeom>
            <a:avLst/>
            <a:gdLst/>
            <a:ahLst/>
            <a:cxnLst/>
            <a:rect r="r" b="b" t="t" l="l"/>
            <a:pathLst>
              <a:path h="3922318" w="8134463">
                <a:moveTo>
                  <a:pt x="0" y="0"/>
                </a:moveTo>
                <a:lnTo>
                  <a:pt x="8134463" y="0"/>
                </a:lnTo>
                <a:lnTo>
                  <a:pt x="8134463" y="3922319"/>
                </a:lnTo>
                <a:lnTo>
                  <a:pt x="0" y="3922319"/>
                </a:lnTo>
                <a:lnTo>
                  <a:pt x="0" y="0"/>
                </a:lnTo>
                <a:close/>
              </a:path>
            </a:pathLst>
          </a:custGeom>
          <a:blipFill>
            <a:blip r:embed="rId3"/>
            <a:stretch>
              <a:fillRect l="0" t="0" r="0" b="0"/>
            </a:stretch>
          </a:blipFill>
        </p:spPr>
      </p:sp>
      <p:sp>
        <p:nvSpPr>
          <p:cNvPr name="TextBox 5" id="5"/>
          <p:cNvSpPr txBox="true"/>
          <p:nvPr/>
        </p:nvSpPr>
        <p:spPr>
          <a:xfrm rot="0">
            <a:off x="526585" y="619712"/>
            <a:ext cx="9938840" cy="1070538"/>
          </a:xfrm>
          <a:prstGeom prst="rect">
            <a:avLst/>
          </a:prstGeom>
        </p:spPr>
        <p:txBody>
          <a:bodyPr anchor="t" rtlCol="false" tIns="0" lIns="0" bIns="0" rIns="0">
            <a:spAutoFit/>
          </a:bodyPr>
          <a:lstStyle/>
          <a:p>
            <a:pPr algn="ctr">
              <a:lnSpc>
                <a:spcPts val="8741"/>
              </a:lnSpc>
            </a:pPr>
            <a:r>
              <a:rPr lang="en-US" sz="6243">
                <a:solidFill>
                  <a:srgbClr val="FFFFFF"/>
                </a:solidFill>
                <a:latin typeface="Canva Sans Bold"/>
              </a:rPr>
              <a:t>Mobile Apps Architecture</a:t>
            </a:r>
          </a:p>
        </p:txBody>
      </p:sp>
      <p:sp>
        <p:nvSpPr>
          <p:cNvPr name="TextBox 6" id="6"/>
          <p:cNvSpPr txBox="true"/>
          <p:nvPr/>
        </p:nvSpPr>
        <p:spPr>
          <a:xfrm rot="0">
            <a:off x="-1146917" y="2820178"/>
            <a:ext cx="14268916" cy="1070538"/>
          </a:xfrm>
          <a:prstGeom prst="rect">
            <a:avLst/>
          </a:prstGeom>
        </p:spPr>
        <p:txBody>
          <a:bodyPr anchor="t" rtlCol="false" tIns="0" lIns="0" bIns="0" rIns="0">
            <a:spAutoFit/>
          </a:bodyPr>
          <a:lstStyle/>
          <a:p>
            <a:pPr algn="ctr">
              <a:lnSpc>
                <a:spcPts val="8741"/>
              </a:lnSpc>
            </a:pPr>
            <a:r>
              <a:rPr lang="en-US" sz="6243">
                <a:solidFill>
                  <a:srgbClr val="FFFFFF"/>
                </a:solidFill>
                <a:latin typeface="Canva Sans Bold"/>
              </a:rPr>
              <a:t>1.Model-View-Architecture</a:t>
            </a:r>
          </a:p>
        </p:txBody>
      </p:sp>
      <p:sp>
        <p:nvSpPr>
          <p:cNvPr name="TextBox 7" id="7"/>
          <p:cNvSpPr txBox="true"/>
          <p:nvPr/>
        </p:nvSpPr>
        <p:spPr>
          <a:xfrm rot="0">
            <a:off x="1028700" y="4151632"/>
            <a:ext cx="14268916" cy="2383754"/>
          </a:xfrm>
          <a:prstGeom prst="rect">
            <a:avLst/>
          </a:prstGeom>
        </p:spPr>
        <p:txBody>
          <a:bodyPr anchor="t" rtlCol="false" tIns="0" lIns="0" bIns="0" rIns="0">
            <a:spAutoFit/>
          </a:bodyPr>
          <a:lstStyle/>
          <a:p>
            <a:pPr>
              <a:lnSpc>
                <a:spcPts val="3561"/>
              </a:lnSpc>
            </a:pPr>
            <a:r>
              <a:rPr lang="en-US" sz="2543">
                <a:solidFill>
                  <a:srgbClr val="FFFFFF"/>
                </a:solidFill>
                <a:latin typeface="Canva Sans Bold"/>
              </a:rPr>
              <a:t>MVC is commonly used when designing simple applications as it’s more readily modified than others and makes implementing changes to the app simple. it typically divides the app into Model views and Controllers.</a:t>
            </a:r>
          </a:p>
          <a:p>
            <a:pPr algn="ctr">
              <a:lnSpc>
                <a:spcPts val="8741"/>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26585" y="2091606"/>
            <a:ext cx="6492240" cy="0"/>
          </a:xfrm>
          <a:prstGeom prst="line">
            <a:avLst/>
          </a:prstGeom>
          <a:ln cap="flat" w="95250">
            <a:solidFill>
              <a:srgbClr val="FFFFFF"/>
            </a:solidFill>
            <a:prstDash val="solid"/>
            <a:headEnd type="none" len="sm" w="sm"/>
            <a:tailEnd type="none" len="sm" w="sm"/>
          </a:ln>
        </p:spPr>
      </p:sp>
      <p:sp>
        <p:nvSpPr>
          <p:cNvPr name="Freeform 4" id="4"/>
          <p:cNvSpPr/>
          <p:nvPr/>
        </p:nvSpPr>
        <p:spPr>
          <a:xfrm flipH="false" flipV="false" rot="0">
            <a:off x="3859320" y="5623087"/>
            <a:ext cx="10132439" cy="4239514"/>
          </a:xfrm>
          <a:custGeom>
            <a:avLst/>
            <a:gdLst/>
            <a:ahLst/>
            <a:cxnLst/>
            <a:rect r="r" b="b" t="t" l="l"/>
            <a:pathLst>
              <a:path h="4239514" w="10132439">
                <a:moveTo>
                  <a:pt x="0" y="0"/>
                </a:moveTo>
                <a:lnTo>
                  <a:pt x="10132439" y="0"/>
                </a:lnTo>
                <a:lnTo>
                  <a:pt x="10132439" y="4239514"/>
                </a:lnTo>
                <a:lnTo>
                  <a:pt x="0" y="4239514"/>
                </a:lnTo>
                <a:lnTo>
                  <a:pt x="0" y="0"/>
                </a:lnTo>
                <a:close/>
              </a:path>
            </a:pathLst>
          </a:custGeom>
          <a:blipFill>
            <a:blip r:embed="rId3"/>
            <a:stretch>
              <a:fillRect l="0" t="0" r="0" b="0"/>
            </a:stretch>
          </a:blipFill>
        </p:spPr>
      </p:sp>
      <p:sp>
        <p:nvSpPr>
          <p:cNvPr name="TextBox 5" id="5"/>
          <p:cNvSpPr txBox="true"/>
          <p:nvPr/>
        </p:nvSpPr>
        <p:spPr>
          <a:xfrm rot="0">
            <a:off x="526585" y="619712"/>
            <a:ext cx="9938840" cy="1070538"/>
          </a:xfrm>
          <a:prstGeom prst="rect">
            <a:avLst/>
          </a:prstGeom>
        </p:spPr>
        <p:txBody>
          <a:bodyPr anchor="t" rtlCol="false" tIns="0" lIns="0" bIns="0" rIns="0">
            <a:spAutoFit/>
          </a:bodyPr>
          <a:lstStyle/>
          <a:p>
            <a:pPr algn="ctr">
              <a:lnSpc>
                <a:spcPts val="8741"/>
              </a:lnSpc>
            </a:pPr>
            <a:r>
              <a:rPr lang="en-US" sz="6243">
                <a:solidFill>
                  <a:srgbClr val="FFFFFF"/>
                </a:solidFill>
                <a:latin typeface="Canva Sans Bold"/>
              </a:rPr>
              <a:t>Mobile Apps Architecture</a:t>
            </a:r>
          </a:p>
        </p:txBody>
      </p:sp>
      <p:sp>
        <p:nvSpPr>
          <p:cNvPr name="TextBox 6" id="6"/>
          <p:cNvSpPr txBox="true"/>
          <p:nvPr/>
        </p:nvSpPr>
        <p:spPr>
          <a:xfrm rot="0">
            <a:off x="-1638453" y="2929408"/>
            <a:ext cx="14268916" cy="1070538"/>
          </a:xfrm>
          <a:prstGeom prst="rect">
            <a:avLst/>
          </a:prstGeom>
        </p:spPr>
        <p:txBody>
          <a:bodyPr anchor="t" rtlCol="false" tIns="0" lIns="0" bIns="0" rIns="0">
            <a:spAutoFit/>
          </a:bodyPr>
          <a:lstStyle/>
          <a:p>
            <a:pPr algn="ctr">
              <a:lnSpc>
                <a:spcPts val="8741"/>
              </a:lnSpc>
            </a:pPr>
            <a:r>
              <a:rPr lang="en-US" sz="6243">
                <a:solidFill>
                  <a:srgbClr val="FFFFFF"/>
                </a:solidFill>
                <a:latin typeface="Canva Sans Bold"/>
              </a:rPr>
              <a:t>2.Model View Presenter</a:t>
            </a:r>
          </a:p>
        </p:txBody>
      </p:sp>
      <p:sp>
        <p:nvSpPr>
          <p:cNvPr name="TextBox 7" id="7"/>
          <p:cNvSpPr txBox="true"/>
          <p:nvPr/>
        </p:nvSpPr>
        <p:spPr>
          <a:xfrm rot="0">
            <a:off x="1028700" y="4161157"/>
            <a:ext cx="14268916" cy="1261905"/>
          </a:xfrm>
          <a:prstGeom prst="rect">
            <a:avLst/>
          </a:prstGeom>
        </p:spPr>
        <p:txBody>
          <a:bodyPr anchor="t" rtlCol="false" tIns="0" lIns="0" bIns="0" rIns="0">
            <a:spAutoFit/>
          </a:bodyPr>
          <a:lstStyle/>
          <a:p>
            <a:pPr>
              <a:lnSpc>
                <a:spcPts val="3421"/>
              </a:lnSpc>
            </a:pPr>
            <a:r>
              <a:rPr lang="en-US" sz="2443">
                <a:solidFill>
                  <a:srgbClr val="FFFFFF"/>
                </a:solidFill>
                <a:latin typeface="Canva Sans Bold"/>
              </a:rPr>
              <a:t>This is derived from the MVC pattern, and here, the “controller” is replaced by “presenter”. Performance-wise this pattern offers high reliability as there is less hindrance than with the other two models in terms of rendering frames.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506339" y="5613528"/>
            <a:ext cx="8179895" cy="4479141"/>
          </a:xfrm>
          <a:custGeom>
            <a:avLst/>
            <a:gdLst/>
            <a:ahLst/>
            <a:cxnLst/>
            <a:rect r="r" b="b" t="t" l="l"/>
            <a:pathLst>
              <a:path h="4479141" w="8179895">
                <a:moveTo>
                  <a:pt x="0" y="0"/>
                </a:moveTo>
                <a:lnTo>
                  <a:pt x="8179895" y="0"/>
                </a:lnTo>
                <a:lnTo>
                  <a:pt x="8179895" y="4479141"/>
                </a:lnTo>
                <a:lnTo>
                  <a:pt x="0" y="4479141"/>
                </a:lnTo>
                <a:lnTo>
                  <a:pt x="0" y="0"/>
                </a:lnTo>
                <a:close/>
              </a:path>
            </a:pathLst>
          </a:custGeom>
          <a:blipFill>
            <a:blip r:embed="rId3"/>
            <a:stretch>
              <a:fillRect l="0" t="0" r="0" b="0"/>
            </a:stretch>
          </a:blipFill>
        </p:spPr>
      </p:sp>
      <p:sp>
        <p:nvSpPr>
          <p:cNvPr name="TextBox 4" id="4"/>
          <p:cNvSpPr txBox="true"/>
          <p:nvPr/>
        </p:nvSpPr>
        <p:spPr>
          <a:xfrm rot="0">
            <a:off x="526585" y="619712"/>
            <a:ext cx="9938840" cy="1070538"/>
          </a:xfrm>
          <a:prstGeom prst="rect">
            <a:avLst/>
          </a:prstGeom>
        </p:spPr>
        <p:txBody>
          <a:bodyPr anchor="t" rtlCol="false" tIns="0" lIns="0" bIns="0" rIns="0">
            <a:spAutoFit/>
          </a:bodyPr>
          <a:lstStyle/>
          <a:p>
            <a:pPr algn="ctr">
              <a:lnSpc>
                <a:spcPts val="8741"/>
              </a:lnSpc>
            </a:pPr>
            <a:r>
              <a:rPr lang="en-US" sz="6243">
                <a:solidFill>
                  <a:srgbClr val="FFFFFF"/>
                </a:solidFill>
                <a:latin typeface="Canva Sans Bold"/>
              </a:rPr>
              <a:t>Mobile Apps Architecture</a:t>
            </a:r>
          </a:p>
        </p:txBody>
      </p:sp>
      <p:sp>
        <p:nvSpPr>
          <p:cNvPr name="TextBox 5" id="5"/>
          <p:cNvSpPr txBox="true"/>
          <p:nvPr/>
        </p:nvSpPr>
        <p:spPr>
          <a:xfrm rot="0">
            <a:off x="-709996" y="2347572"/>
            <a:ext cx="14268916" cy="1070538"/>
          </a:xfrm>
          <a:prstGeom prst="rect">
            <a:avLst/>
          </a:prstGeom>
        </p:spPr>
        <p:txBody>
          <a:bodyPr anchor="t" rtlCol="false" tIns="0" lIns="0" bIns="0" rIns="0">
            <a:spAutoFit/>
          </a:bodyPr>
          <a:lstStyle/>
          <a:p>
            <a:pPr algn="ctr">
              <a:lnSpc>
                <a:spcPts val="8741"/>
              </a:lnSpc>
            </a:pPr>
            <a:r>
              <a:rPr lang="en-US" sz="6243">
                <a:solidFill>
                  <a:srgbClr val="FFFFFF"/>
                </a:solidFill>
                <a:latin typeface="Canva Sans Bold"/>
              </a:rPr>
              <a:t>3.MicroService Architecture</a:t>
            </a:r>
          </a:p>
        </p:txBody>
      </p:sp>
      <p:sp>
        <p:nvSpPr>
          <p:cNvPr name="TextBox 6" id="6"/>
          <p:cNvSpPr txBox="true"/>
          <p:nvPr/>
        </p:nvSpPr>
        <p:spPr>
          <a:xfrm rot="0">
            <a:off x="1028700" y="3761058"/>
            <a:ext cx="14268916" cy="1773583"/>
          </a:xfrm>
          <a:prstGeom prst="rect">
            <a:avLst/>
          </a:prstGeom>
        </p:spPr>
        <p:txBody>
          <a:bodyPr anchor="t" rtlCol="false" tIns="0" lIns="0" bIns="0" rIns="0">
            <a:spAutoFit/>
          </a:bodyPr>
          <a:lstStyle/>
          <a:p>
            <a:pPr>
              <a:lnSpc>
                <a:spcPts val="3561"/>
              </a:lnSpc>
            </a:pPr>
            <a:r>
              <a:rPr lang="en-US" sz="2543">
                <a:solidFill>
                  <a:srgbClr val="FFFFFF"/>
                </a:solidFill>
                <a:latin typeface="Canva Sans Bold"/>
              </a:rPr>
              <a:t>Microservice architecture divides an application into smaller, loosely coupled services that communicate with each other over a network. While this is not unique to mobile application development, it is becoming increasingly relevant as mobile applications interact with backend services and APIs.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819082" y="3726801"/>
            <a:ext cx="3100573" cy="8710"/>
          </a:xfrm>
          <a:prstGeom prst="line">
            <a:avLst/>
          </a:prstGeom>
          <a:ln cap="flat" w="76200">
            <a:solidFill>
              <a:srgbClr val="FFFFFF"/>
            </a:solidFill>
            <a:prstDash val="solid"/>
            <a:headEnd type="none" len="sm" w="sm"/>
            <a:tailEnd type="none" len="sm" w="sm"/>
          </a:ln>
        </p:spPr>
      </p:sp>
      <p:grpSp>
        <p:nvGrpSpPr>
          <p:cNvPr name="Group 4" id="4"/>
          <p:cNvGrpSpPr/>
          <p:nvPr/>
        </p:nvGrpSpPr>
        <p:grpSpPr>
          <a:xfrm rot="0">
            <a:off x="818975" y="4741400"/>
            <a:ext cx="3086100" cy="1255273"/>
            <a:chOff x="0" y="0"/>
            <a:chExt cx="812800" cy="330607"/>
          </a:xfrm>
        </p:grpSpPr>
        <p:sp>
          <p:nvSpPr>
            <p:cNvPr name="Freeform 5" id="5"/>
            <p:cNvSpPr/>
            <p:nvPr/>
          </p:nvSpPr>
          <p:spPr>
            <a:xfrm flipH="false" flipV="false" rot="0">
              <a:off x="0" y="0"/>
              <a:ext cx="812800" cy="330607"/>
            </a:xfrm>
            <a:custGeom>
              <a:avLst/>
              <a:gdLst/>
              <a:ahLst/>
              <a:cxnLst/>
              <a:rect r="r" b="b" t="t" l="l"/>
              <a:pathLst>
                <a:path h="330607" w="812800">
                  <a:moveTo>
                    <a:pt x="127941" y="0"/>
                  </a:moveTo>
                  <a:lnTo>
                    <a:pt x="684859" y="0"/>
                  </a:lnTo>
                  <a:cubicBezTo>
                    <a:pt x="718791" y="0"/>
                    <a:pt x="751333" y="13479"/>
                    <a:pt x="775327" y="37473"/>
                  </a:cubicBezTo>
                  <a:cubicBezTo>
                    <a:pt x="799321" y="61467"/>
                    <a:pt x="812800" y="94009"/>
                    <a:pt x="812800" y="127941"/>
                  </a:cubicBezTo>
                  <a:lnTo>
                    <a:pt x="812800" y="202666"/>
                  </a:lnTo>
                  <a:cubicBezTo>
                    <a:pt x="812800" y="236598"/>
                    <a:pt x="799321" y="269140"/>
                    <a:pt x="775327" y="293134"/>
                  </a:cubicBezTo>
                  <a:cubicBezTo>
                    <a:pt x="751333" y="317127"/>
                    <a:pt x="718791" y="330607"/>
                    <a:pt x="684859" y="330607"/>
                  </a:cubicBezTo>
                  <a:lnTo>
                    <a:pt x="127941" y="330607"/>
                  </a:lnTo>
                  <a:cubicBezTo>
                    <a:pt x="94009" y="330607"/>
                    <a:pt x="61467" y="317127"/>
                    <a:pt x="37473" y="293134"/>
                  </a:cubicBezTo>
                  <a:cubicBezTo>
                    <a:pt x="13479" y="269140"/>
                    <a:pt x="0" y="236598"/>
                    <a:pt x="0" y="202666"/>
                  </a:cubicBezTo>
                  <a:lnTo>
                    <a:pt x="0" y="127941"/>
                  </a:lnTo>
                  <a:cubicBezTo>
                    <a:pt x="0" y="94009"/>
                    <a:pt x="13479" y="61467"/>
                    <a:pt x="37473" y="37473"/>
                  </a:cubicBezTo>
                  <a:cubicBezTo>
                    <a:pt x="61467" y="13479"/>
                    <a:pt x="94009" y="0"/>
                    <a:pt x="127941" y="0"/>
                  </a:cubicBezTo>
                  <a:close/>
                </a:path>
              </a:pathLst>
            </a:custGeom>
            <a:solidFill>
              <a:srgbClr val="00569E"/>
            </a:solidFill>
          </p:spPr>
        </p:sp>
        <p:sp>
          <p:nvSpPr>
            <p:cNvPr name="TextBox 6" id="6"/>
            <p:cNvSpPr txBox="true"/>
            <p:nvPr/>
          </p:nvSpPr>
          <p:spPr>
            <a:xfrm>
              <a:off x="0" y="28575"/>
              <a:ext cx="812800" cy="302032"/>
            </a:xfrm>
            <a:prstGeom prst="rect">
              <a:avLst/>
            </a:prstGeom>
          </p:spPr>
          <p:txBody>
            <a:bodyPr anchor="ctr" rtlCol="false" tIns="50800" lIns="50800" bIns="50800" rIns="50800"/>
            <a:lstStyle/>
            <a:p>
              <a:pPr algn="ctr">
                <a:lnSpc>
                  <a:spcPts val="2749"/>
                </a:lnSpc>
              </a:pPr>
              <a:r>
                <a:rPr lang="en-US" sz="2499">
                  <a:solidFill>
                    <a:srgbClr val="FFFFFF"/>
                  </a:solidFill>
                  <a:latin typeface="Helvetica World Bold"/>
                </a:rPr>
                <a:t>Strategy Method Design Pattern</a:t>
              </a:r>
            </a:p>
          </p:txBody>
        </p:sp>
      </p:grpSp>
      <p:grpSp>
        <p:nvGrpSpPr>
          <p:cNvPr name="Group 7" id="7"/>
          <p:cNvGrpSpPr/>
          <p:nvPr/>
        </p:nvGrpSpPr>
        <p:grpSpPr>
          <a:xfrm rot="0">
            <a:off x="7600950" y="4741400"/>
            <a:ext cx="3086100" cy="1255273"/>
            <a:chOff x="0" y="0"/>
            <a:chExt cx="812800" cy="330607"/>
          </a:xfrm>
        </p:grpSpPr>
        <p:sp>
          <p:nvSpPr>
            <p:cNvPr name="Freeform 8" id="8"/>
            <p:cNvSpPr/>
            <p:nvPr/>
          </p:nvSpPr>
          <p:spPr>
            <a:xfrm flipH="false" flipV="false" rot="0">
              <a:off x="0" y="0"/>
              <a:ext cx="812800" cy="330607"/>
            </a:xfrm>
            <a:custGeom>
              <a:avLst/>
              <a:gdLst/>
              <a:ahLst/>
              <a:cxnLst/>
              <a:rect r="r" b="b" t="t" l="l"/>
              <a:pathLst>
                <a:path h="330607" w="812800">
                  <a:moveTo>
                    <a:pt x="127941" y="0"/>
                  </a:moveTo>
                  <a:lnTo>
                    <a:pt x="684859" y="0"/>
                  </a:lnTo>
                  <a:cubicBezTo>
                    <a:pt x="718791" y="0"/>
                    <a:pt x="751333" y="13479"/>
                    <a:pt x="775327" y="37473"/>
                  </a:cubicBezTo>
                  <a:cubicBezTo>
                    <a:pt x="799321" y="61467"/>
                    <a:pt x="812800" y="94009"/>
                    <a:pt x="812800" y="127941"/>
                  </a:cubicBezTo>
                  <a:lnTo>
                    <a:pt x="812800" y="202666"/>
                  </a:lnTo>
                  <a:cubicBezTo>
                    <a:pt x="812800" y="236598"/>
                    <a:pt x="799321" y="269140"/>
                    <a:pt x="775327" y="293134"/>
                  </a:cubicBezTo>
                  <a:cubicBezTo>
                    <a:pt x="751333" y="317127"/>
                    <a:pt x="718791" y="330607"/>
                    <a:pt x="684859" y="330607"/>
                  </a:cubicBezTo>
                  <a:lnTo>
                    <a:pt x="127941" y="330607"/>
                  </a:lnTo>
                  <a:cubicBezTo>
                    <a:pt x="94009" y="330607"/>
                    <a:pt x="61467" y="317127"/>
                    <a:pt x="37473" y="293134"/>
                  </a:cubicBezTo>
                  <a:cubicBezTo>
                    <a:pt x="13479" y="269140"/>
                    <a:pt x="0" y="236598"/>
                    <a:pt x="0" y="202666"/>
                  </a:cubicBezTo>
                  <a:lnTo>
                    <a:pt x="0" y="127941"/>
                  </a:lnTo>
                  <a:cubicBezTo>
                    <a:pt x="0" y="94009"/>
                    <a:pt x="13479" y="61467"/>
                    <a:pt x="37473" y="37473"/>
                  </a:cubicBezTo>
                  <a:cubicBezTo>
                    <a:pt x="61467" y="13479"/>
                    <a:pt x="94009" y="0"/>
                    <a:pt x="127941" y="0"/>
                  </a:cubicBezTo>
                  <a:close/>
                </a:path>
              </a:pathLst>
            </a:custGeom>
            <a:solidFill>
              <a:srgbClr val="00569E"/>
            </a:solidFill>
          </p:spPr>
        </p:sp>
        <p:sp>
          <p:nvSpPr>
            <p:cNvPr name="TextBox 9" id="9"/>
            <p:cNvSpPr txBox="true"/>
            <p:nvPr/>
          </p:nvSpPr>
          <p:spPr>
            <a:xfrm>
              <a:off x="0" y="28575"/>
              <a:ext cx="812800" cy="302032"/>
            </a:xfrm>
            <a:prstGeom prst="rect">
              <a:avLst/>
            </a:prstGeom>
          </p:spPr>
          <p:txBody>
            <a:bodyPr anchor="ctr" rtlCol="false" tIns="50800" lIns="50800" bIns="50800" rIns="50800"/>
            <a:lstStyle/>
            <a:p>
              <a:pPr algn="ctr">
                <a:lnSpc>
                  <a:spcPts val="2749"/>
                </a:lnSpc>
              </a:pPr>
              <a:r>
                <a:rPr lang="en-US" sz="2499">
                  <a:solidFill>
                    <a:srgbClr val="FFFFFF"/>
                  </a:solidFill>
                  <a:latin typeface="Helvetica World Bold"/>
                </a:rPr>
                <a:t>Composite Method Design Pattern</a:t>
              </a:r>
            </a:p>
          </p:txBody>
        </p:sp>
      </p:grpSp>
      <p:grpSp>
        <p:nvGrpSpPr>
          <p:cNvPr name="Group 10" id="10"/>
          <p:cNvGrpSpPr/>
          <p:nvPr/>
        </p:nvGrpSpPr>
        <p:grpSpPr>
          <a:xfrm rot="0">
            <a:off x="13404162" y="4741400"/>
            <a:ext cx="3086100" cy="1255273"/>
            <a:chOff x="0" y="0"/>
            <a:chExt cx="812800" cy="330607"/>
          </a:xfrm>
        </p:grpSpPr>
        <p:sp>
          <p:nvSpPr>
            <p:cNvPr name="Freeform 11" id="11"/>
            <p:cNvSpPr/>
            <p:nvPr/>
          </p:nvSpPr>
          <p:spPr>
            <a:xfrm flipH="false" flipV="false" rot="0">
              <a:off x="0" y="0"/>
              <a:ext cx="812800" cy="330607"/>
            </a:xfrm>
            <a:custGeom>
              <a:avLst/>
              <a:gdLst/>
              <a:ahLst/>
              <a:cxnLst/>
              <a:rect r="r" b="b" t="t" l="l"/>
              <a:pathLst>
                <a:path h="330607" w="812800">
                  <a:moveTo>
                    <a:pt x="127941" y="0"/>
                  </a:moveTo>
                  <a:lnTo>
                    <a:pt x="684859" y="0"/>
                  </a:lnTo>
                  <a:cubicBezTo>
                    <a:pt x="718791" y="0"/>
                    <a:pt x="751333" y="13479"/>
                    <a:pt x="775327" y="37473"/>
                  </a:cubicBezTo>
                  <a:cubicBezTo>
                    <a:pt x="799321" y="61467"/>
                    <a:pt x="812800" y="94009"/>
                    <a:pt x="812800" y="127941"/>
                  </a:cubicBezTo>
                  <a:lnTo>
                    <a:pt x="812800" y="202666"/>
                  </a:lnTo>
                  <a:cubicBezTo>
                    <a:pt x="812800" y="236598"/>
                    <a:pt x="799321" y="269140"/>
                    <a:pt x="775327" y="293134"/>
                  </a:cubicBezTo>
                  <a:cubicBezTo>
                    <a:pt x="751333" y="317127"/>
                    <a:pt x="718791" y="330607"/>
                    <a:pt x="684859" y="330607"/>
                  </a:cubicBezTo>
                  <a:lnTo>
                    <a:pt x="127941" y="330607"/>
                  </a:lnTo>
                  <a:cubicBezTo>
                    <a:pt x="94009" y="330607"/>
                    <a:pt x="61467" y="317127"/>
                    <a:pt x="37473" y="293134"/>
                  </a:cubicBezTo>
                  <a:cubicBezTo>
                    <a:pt x="13479" y="269140"/>
                    <a:pt x="0" y="236598"/>
                    <a:pt x="0" y="202666"/>
                  </a:cubicBezTo>
                  <a:lnTo>
                    <a:pt x="0" y="127941"/>
                  </a:lnTo>
                  <a:cubicBezTo>
                    <a:pt x="0" y="94009"/>
                    <a:pt x="13479" y="61467"/>
                    <a:pt x="37473" y="37473"/>
                  </a:cubicBezTo>
                  <a:cubicBezTo>
                    <a:pt x="61467" y="13479"/>
                    <a:pt x="94009" y="0"/>
                    <a:pt x="127941" y="0"/>
                  </a:cubicBezTo>
                  <a:close/>
                </a:path>
              </a:pathLst>
            </a:custGeom>
            <a:solidFill>
              <a:srgbClr val="00569E"/>
            </a:solidFill>
          </p:spPr>
        </p:sp>
        <p:sp>
          <p:nvSpPr>
            <p:cNvPr name="TextBox 12" id="12"/>
            <p:cNvSpPr txBox="true"/>
            <p:nvPr/>
          </p:nvSpPr>
          <p:spPr>
            <a:xfrm>
              <a:off x="0" y="28575"/>
              <a:ext cx="812800" cy="302032"/>
            </a:xfrm>
            <a:prstGeom prst="rect">
              <a:avLst/>
            </a:prstGeom>
          </p:spPr>
          <p:txBody>
            <a:bodyPr anchor="ctr" rtlCol="false" tIns="50800" lIns="50800" bIns="50800" rIns="50800"/>
            <a:lstStyle/>
            <a:p>
              <a:pPr algn="ctr">
                <a:lnSpc>
                  <a:spcPts val="2749"/>
                </a:lnSpc>
              </a:pPr>
              <a:r>
                <a:rPr lang="en-US" sz="2499">
                  <a:solidFill>
                    <a:srgbClr val="FFFFFF"/>
                  </a:solidFill>
                  <a:latin typeface="Helvetica World Bold"/>
                </a:rPr>
                <a:t> Observer Method Design Pattern</a:t>
              </a:r>
            </a:p>
          </p:txBody>
        </p:sp>
      </p:grpSp>
      <p:grpSp>
        <p:nvGrpSpPr>
          <p:cNvPr name="Group 13" id="13"/>
          <p:cNvGrpSpPr/>
          <p:nvPr/>
        </p:nvGrpSpPr>
        <p:grpSpPr>
          <a:xfrm rot="0">
            <a:off x="4082623" y="6944136"/>
            <a:ext cx="3086100" cy="1255273"/>
            <a:chOff x="0" y="0"/>
            <a:chExt cx="812800" cy="330607"/>
          </a:xfrm>
        </p:grpSpPr>
        <p:sp>
          <p:nvSpPr>
            <p:cNvPr name="Freeform 14" id="14"/>
            <p:cNvSpPr/>
            <p:nvPr/>
          </p:nvSpPr>
          <p:spPr>
            <a:xfrm flipH="false" flipV="false" rot="0">
              <a:off x="0" y="0"/>
              <a:ext cx="812800" cy="330607"/>
            </a:xfrm>
            <a:custGeom>
              <a:avLst/>
              <a:gdLst/>
              <a:ahLst/>
              <a:cxnLst/>
              <a:rect r="r" b="b" t="t" l="l"/>
              <a:pathLst>
                <a:path h="330607" w="812800">
                  <a:moveTo>
                    <a:pt x="127941" y="0"/>
                  </a:moveTo>
                  <a:lnTo>
                    <a:pt x="684859" y="0"/>
                  </a:lnTo>
                  <a:cubicBezTo>
                    <a:pt x="718791" y="0"/>
                    <a:pt x="751333" y="13479"/>
                    <a:pt x="775327" y="37473"/>
                  </a:cubicBezTo>
                  <a:cubicBezTo>
                    <a:pt x="799321" y="61467"/>
                    <a:pt x="812800" y="94009"/>
                    <a:pt x="812800" y="127941"/>
                  </a:cubicBezTo>
                  <a:lnTo>
                    <a:pt x="812800" y="202666"/>
                  </a:lnTo>
                  <a:cubicBezTo>
                    <a:pt x="812800" y="236598"/>
                    <a:pt x="799321" y="269140"/>
                    <a:pt x="775327" y="293134"/>
                  </a:cubicBezTo>
                  <a:cubicBezTo>
                    <a:pt x="751333" y="317127"/>
                    <a:pt x="718791" y="330607"/>
                    <a:pt x="684859" y="330607"/>
                  </a:cubicBezTo>
                  <a:lnTo>
                    <a:pt x="127941" y="330607"/>
                  </a:lnTo>
                  <a:cubicBezTo>
                    <a:pt x="94009" y="330607"/>
                    <a:pt x="61467" y="317127"/>
                    <a:pt x="37473" y="293134"/>
                  </a:cubicBezTo>
                  <a:cubicBezTo>
                    <a:pt x="13479" y="269140"/>
                    <a:pt x="0" y="236598"/>
                    <a:pt x="0" y="202666"/>
                  </a:cubicBezTo>
                  <a:lnTo>
                    <a:pt x="0" y="127941"/>
                  </a:lnTo>
                  <a:cubicBezTo>
                    <a:pt x="0" y="94009"/>
                    <a:pt x="13479" y="61467"/>
                    <a:pt x="37473" y="37473"/>
                  </a:cubicBezTo>
                  <a:cubicBezTo>
                    <a:pt x="61467" y="13479"/>
                    <a:pt x="94009" y="0"/>
                    <a:pt x="127941" y="0"/>
                  </a:cubicBezTo>
                  <a:close/>
                </a:path>
              </a:pathLst>
            </a:custGeom>
            <a:solidFill>
              <a:srgbClr val="00569E"/>
            </a:solidFill>
          </p:spPr>
        </p:sp>
        <p:sp>
          <p:nvSpPr>
            <p:cNvPr name="TextBox 15" id="15"/>
            <p:cNvSpPr txBox="true"/>
            <p:nvPr/>
          </p:nvSpPr>
          <p:spPr>
            <a:xfrm>
              <a:off x="0" y="28575"/>
              <a:ext cx="812800" cy="302032"/>
            </a:xfrm>
            <a:prstGeom prst="rect">
              <a:avLst/>
            </a:prstGeom>
          </p:spPr>
          <p:txBody>
            <a:bodyPr anchor="ctr" rtlCol="false" tIns="50800" lIns="50800" bIns="50800" rIns="50800"/>
            <a:lstStyle/>
            <a:p>
              <a:pPr algn="ctr">
                <a:lnSpc>
                  <a:spcPts val="2749"/>
                </a:lnSpc>
              </a:pPr>
              <a:r>
                <a:rPr lang="en-US" sz="2499">
                  <a:solidFill>
                    <a:srgbClr val="FFFFFF"/>
                  </a:solidFill>
                  <a:latin typeface="Helvetica World Bold"/>
                </a:rPr>
                <a:t>Adaptive </a:t>
              </a:r>
            </a:p>
            <a:p>
              <a:pPr algn="ctr">
                <a:lnSpc>
                  <a:spcPts val="2749"/>
                </a:lnSpc>
              </a:pPr>
              <a:r>
                <a:rPr lang="en-US" sz="2499">
                  <a:solidFill>
                    <a:srgbClr val="FFFFFF"/>
                  </a:solidFill>
                  <a:latin typeface="Helvetica World Bold"/>
                </a:rPr>
                <a:t> Design Pattern</a:t>
              </a:r>
            </a:p>
          </p:txBody>
        </p:sp>
      </p:grpSp>
      <p:grpSp>
        <p:nvGrpSpPr>
          <p:cNvPr name="Group 16" id="16"/>
          <p:cNvGrpSpPr/>
          <p:nvPr/>
        </p:nvGrpSpPr>
        <p:grpSpPr>
          <a:xfrm rot="0">
            <a:off x="10687050" y="6968223"/>
            <a:ext cx="3086100" cy="1207099"/>
            <a:chOff x="0" y="0"/>
            <a:chExt cx="812800" cy="317919"/>
          </a:xfrm>
        </p:grpSpPr>
        <p:sp>
          <p:nvSpPr>
            <p:cNvPr name="Freeform 17" id="17"/>
            <p:cNvSpPr/>
            <p:nvPr/>
          </p:nvSpPr>
          <p:spPr>
            <a:xfrm flipH="false" flipV="false" rot="0">
              <a:off x="0" y="0"/>
              <a:ext cx="812800" cy="317919"/>
            </a:xfrm>
            <a:custGeom>
              <a:avLst/>
              <a:gdLst/>
              <a:ahLst/>
              <a:cxnLst/>
              <a:rect r="r" b="b" t="t" l="l"/>
              <a:pathLst>
                <a:path h="317919" w="812800">
                  <a:moveTo>
                    <a:pt x="127941" y="0"/>
                  </a:moveTo>
                  <a:lnTo>
                    <a:pt x="684859" y="0"/>
                  </a:lnTo>
                  <a:cubicBezTo>
                    <a:pt x="718791" y="0"/>
                    <a:pt x="751333" y="13479"/>
                    <a:pt x="775327" y="37473"/>
                  </a:cubicBezTo>
                  <a:cubicBezTo>
                    <a:pt x="799321" y="61467"/>
                    <a:pt x="812800" y="94009"/>
                    <a:pt x="812800" y="127941"/>
                  </a:cubicBezTo>
                  <a:lnTo>
                    <a:pt x="812800" y="189978"/>
                  </a:lnTo>
                  <a:cubicBezTo>
                    <a:pt x="812800" y="223910"/>
                    <a:pt x="799321" y="256453"/>
                    <a:pt x="775327" y="280446"/>
                  </a:cubicBezTo>
                  <a:cubicBezTo>
                    <a:pt x="751333" y="304440"/>
                    <a:pt x="718791" y="317919"/>
                    <a:pt x="684859" y="317919"/>
                  </a:cubicBezTo>
                  <a:lnTo>
                    <a:pt x="127941" y="317919"/>
                  </a:lnTo>
                  <a:cubicBezTo>
                    <a:pt x="94009" y="317919"/>
                    <a:pt x="61467" y="304440"/>
                    <a:pt x="37473" y="280446"/>
                  </a:cubicBezTo>
                  <a:cubicBezTo>
                    <a:pt x="13479" y="256453"/>
                    <a:pt x="0" y="223910"/>
                    <a:pt x="0" y="189978"/>
                  </a:cubicBezTo>
                  <a:lnTo>
                    <a:pt x="0" y="127941"/>
                  </a:lnTo>
                  <a:cubicBezTo>
                    <a:pt x="0" y="94009"/>
                    <a:pt x="13479" y="61467"/>
                    <a:pt x="37473" y="37473"/>
                  </a:cubicBezTo>
                  <a:cubicBezTo>
                    <a:pt x="61467" y="13479"/>
                    <a:pt x="94009" y="0"/>
                    <a:pt x="127941" y="0"/>
                  </a:cubicBezTo>
                  <a:close/>
                </a:path>
              </a:pathLst>
            </a:custGeom>
            <a:solidFill>
              <a:srgbClr val="00569E"/>
            </a:solidFill>
          </p:spPr>
        </p:sp>
        <p:sp>
          <p:nvSpPr>
            <p:cNvPr name="TextBox 18" id="18"/>
            <p:cNvSpPr txBox="true"/>
            <p:nvPr/>
          </p:nvSpPr>
          <p:spPr>
            <a:xfrm>
              <a:off x="0" y="28575"/>
              <a:ext cx="812800" cy="289344"/>
            </a:xfrm>
            <a:prstGeom prst="rect">
              <a:avLst/>
            </a:prstGeom>
          </p:spPr>
          <p:txBody>
            <a:bodyPr anchor="ctr" rtlCol="false" tIns="50800" lIns="50800" bIns="50800" rIns="50800"/>
            <a:lstStyle/>
            <a:p>
              <a:pPr algn="ctr">
                <a:lnSpc>
                  <a:spcPts val="2749"/>
                </a:lnSpc>
              </a:pPr>
              <a:r>
                <a:rPr lang="en-US" sz="2499">
                  <a:solidFill>
                    <a:srgbClr val="FFFFFF"/>
                  </a:solidFill>
                  <a:latin typeface="Helvetica World Bold"/>
                </a:rPr>
                <a:t>Adaptive Design Pattern</a:t>
              </a:r>
            </a:p>
          </p:txBody>
        </p:sp>
      </p:grpSp>
      <p:sp>
        <p:nvSpPr>
          <p:cNvPr name="Freeform 19" id="19"/>
          <p:cNvSpPr/>
          <p:nvPr/>
        </p:nvSpPr>
        <p:spPr>
          <a:xfrm flipH="false" flipV="false" rot="0">
            <a:off x="13832990" y="193090"/>
            <a:ext cx="3426310" cy="2950910"/>
          </a:xfrm>
          <a:custGeom>
            <a:avLst/>
            <a:gdLst/>
            <a:ahLst/>
            <a:cxnLst/>
            <a:rect r="r" b="b" t="t" l="l"/>
            <a:pathLst>
              <a:path h="2950910" w="3426310">
                <a:moveTo>
                  <a:pt x="0" y="0"/>
                </a:moveTo>
                <a:lnTo>
                  <a:pt x="3426310" y="0"/>
                </a:lnTo>
                <a:lnTo>
                  <a:pt x="3426310" y="2950910"/>
                </a:lnTo>
                <a:lnTo>
                  <a:pt x="0" y="29509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818975" y="1490516"/>
            <a:ext cx="7576817" cy="1026642"/>
          </a:xfrm>
          <a:prstGeom prst="rect">
            <a:avLst/>
          </a:prstGeom>
        </p:spPr>
        <p:txBody>
          <a:bodyPr anchor="t" rtlCol="false" tIns="0" lIns="0" bIns="0" rIns="0">
            <a:spAutoFit/>
          </a:bodyPr>
          <a:lstStyle/>
          <a:p>
            <a:pPr algn="just">
              <a:lnSpc>
                <a:spcPts val="7255"/>
              </a:lnSpc>
            </a:pPr>
            <a:r>
              <a:rPr lang="en-US" sz="6595">
                <a:solidFill>
                  <a:srgbClr val="FFFFFF"/>
                </a:solidFill>
                <a:latin typeface="Helvetica World Bold"/>
              </a:rPr>
              <a:t>DESIGN</a:t>
            </a:r>
          </a:p>
        </p:txBody>
      </p:sp>
      <p:sp>
        <p:nvSpPr>
          <p:cNvPr name="TextBox 21" id="21"/>
          <p:cNvSpPr txBox="true"/>
          <p:nvPr/>
        </p:nvSpPr>
        <p:spPr>
          <a:xfrm rot="0">
            <a:off x="818975" y="2656449"/>
            <a:ext cx="12352479" cy="1032252"/>
          </a:xfrm>
          <a:prstGeom prst="rect">
            <a:avLst/>
          </a:prstGeom>
        </p:spPr>
        <p:txBody>
          <a:bodyPr anchor="t" rtlCol="false" tIns="0" lIns="0" bIns="0" rIns="0">
            <a:spAutoFit/>
          </a:bodyPr>
          <a:lstStyle/>
          <a:p>
            <a:pPr algn="just">
              <a:lnSpc>
                <a:spcPts val="7179"/>
              </a:lnSpc>
            </a:pPr>
            <a:r>
              <a:rPr lang="en-US" sz="6526">
                <a:solidFill>
                  <a:srgbClr val="47C5FB"/>
                </a:solidFill>
                <a:latin typeface="Helvetica World Bold"/>
              </a:rPr>
              <a:t>PATTERNS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9341804" y="4729640"/>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00569E"/>
            </a:solidFill>
          </p:spPr>
        </p:sp>
        <p:sp>
          <p:nvSpPr>
            <p:cNvPr name="TextBox 5" id="5"/>
            <p:cNvSpPr txBox="true"/>
            <p:nvPr/>
          </p:nvSpPr>
          <p:spPr>
            <a:xfrm>
              <a:off x="0" y="28575"/>
              <a:ext cx="812800" cy="784225"/>
            </a:xfrm>
            <a:prstGeom prst="rect">
              <a:avLst/>
            </a:prstGeom>
          </p:spPr>
          <p:txBody>
            <a:bodyPr anchor="ctr" rtlCol="false" tIns="50800" lIns="50800" bIns="50800" rIns="50800"/>
            <a:lstStyle/>
            <a:p>
              <a:pPr algn="ctr">
                <a:lnSpc>
                  <a:spcPts val="2749"/>
                </a:lnSpc>
              </a:pPr>
              <a:r>
                <a:rPr lang="en-US" sz="2499">
                  <a:solidFill>
                    <a:srgbClr val="FFFFFF"/>
                  </a:solidFill>
                  <a:latin typeface="Helvetica World Bold"/>
                </a:rPr>
                <a:t>Requirements Verification and Validation</a:t>
              </a:r>
            </a:p>
          </p:txBody>
        </p:sp>
      </p:grpSp>
      <p:grpSp>
        <p:nvGrpSpPr>
          <p:cNvPr name="Group 6" id="6"/>
          <p:cNvGrpSpPr/>
          <p:nvPr/>
        </p:nvGrpSpPr>
        <p:grpSpPr>
          <a:xfrm rot="0">
            <a:off x="14386780" y="4729640"/>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00569E"/>
            </a:solidFill>
          </p:spPr>
        </p:sp>
        <p:sp>
          <p:nvSpPr>
            <p:cNvPr name="TextBox 8" id="8"/>
            <p:cNvSpPr txBox="true"/>
            <p:nvPr/>
          </p:nvSpPr>
          <p:spPr>
            <a:xfrm>
              <a:off x="0" y="28575"/>
              <a:ext cx="812800" cy="784225"/>
            </a:xfrm>
            <a:prstGeom prst="rect">
              <a:avLst/>
            </a:prstGeom>
          </p:spPr>
          <p:txBody>
            <a:bodyPr anchor="ctr" rtlCol="false" tIns="50800" lIns="50800" bIns="50800" rIns="50800"/>
            <a:lstStyle/>
            <a:p>
              <a:pPr algn="ctr">
                <a:lnSpc>
                  <a:spcPts val="2749"/>
                </a:lnSpc>
              </a:pPr>
              <a:r>
                <a:rPr lang="en-US" sz="2499">
                  <a:solidFill>
                    <a:srgbClr val="FFFFFF"/>
                  </a:solidFill>
                  <a:latin typeface="Helvetica World Bold"/>
                </a:rPr>
                <a:t>Requirements Management</a:t>
              </a:r>
            </a:p>
          </p:txBody>
        </p:sp>
      </p:grpSp>
      <p:sp>
        <p:nvSpPr>
          <p:cNvPr name="TextBox 9" id="9"/>
          <p:cNvSpPr txBox="true"/>
          <p:nvPr/>
        </p:nvSpPr>
        <p:spPr>
          <a:xfrm rot="0">
            <a:off x="818975" y="1490516"/>
            <a:ext cx="14188158" cy="1026642"/>
          </a:xfrm>
          <a:prstGeom prst="rect">
            <a:avLst/>
          </a:prstGeom>
        </p:spPr>
        <p:txBody>
          <a:bodyPr anchor="t" rtlCol="false" tIns="0" lIns="0" bIns="0" rIns="0">
            <a:spAutoFit/>
          </a:bodyPr>
          <a:lstStyle/>
          <a:p>
            <a:pPr algn="just">
              <a:lnSpc>
                <a:spcPts val="7255"/>
              </a:lnSpc>
            </a:pPr>
            <a:r>
              <a:rPr lang="en-US" sz="6595">
                <a:solidFill>
                  <a:srgbClr val="FFFFFF"/>
                </a:solidFill>
                <a:latin typeface="Helvetica World Bold"/>
              </a:rPr>
              <a:t>REQUIREMENT ENGINEERING</a:t>
            </a:r>
          </a:p>
        </p:txBody>
      </p:sp>
      <p:sp>
        <p:nvSpPr>
          <p:cNvPr name="TextBox 10" id="10"/>
          <p:cNvSpPr txBox="true"/>
          <p:nvPr/>
        </p:nvSpPr>
        <p:spPr>
          <a:xfrm rot="0">
            <a:off x="818975" y="2656449"/>
            <a:ext cx="16252936" cy="1032252"/>
          </a:xfrm>
          <a:prstGeom prst="rect">
            <a:avLst/>
          </a:prstGeom>
        </p:spPr>
        <p:txBody>
          <a:bodyPr anchor="t" rtlCol="false" tIns="0" lIns="0" bIns="0" rIns="0">
            <a:spAutoFit/>
          </a:bodyPr>
          <a:lstStyle/>
          <a:p>
            <a:pPr algn="just">
              <a:lnSpc>
                <a:spcPts val="7179"/>
              </a:lnSpc>
            </a:pPr>
            <a:r>
              <a:rPr lang="en-US" sz="6526">
                <a:solidFill>
                  <a:srgbClr val="47C5FB"/>
                </a:solidFill>
                <a:latin typeface="Helvetica World Bold"/>
              </a:rPr>
              <a:t>PROCESS</a:t>
            </a:r>
          </a:p>
        </p:txBody>
      </p:sp>
      <p:grpSp>
        <p:nvGrpSpPr>
          <p:cNvPr name="Group 11" id="11"/>
          <p:cNvGrpSpPr/>
          <p:nvPr/>
        </p:nvGrpSpPr>
        <p:grpSpPr>
          <a:xfrm rot="0">
            <a:off x="4826954" y="4729640"/>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00569E"/>
            </a:solidFill>
          </p:spPr>
        </p:sp>
        <p:sp>
          <p:nvSpPr>
            <p:cNvPr name="TextBox 13" id="13"/>
            <p:cNvSpPr txBox="true"/>
            <p:nvPr/>
          </p:nvSpPr>
          <p:spPr>
            <a:xfrm>
              <a:off x="0" y="28575"/>
              <a:ext cx="812800" cy="784225"/>
            </a:xfrm>
            <a:prstGeom prst="rect">
              <a:avLst/>
            </a:prstGeom>
          </p:spPr>
          <p:txBody>
            <a:bodyPr anchor="ctr" rtlCol="false" tIns="50800" lIns="50800" bIns="50800" rIns="50800"/>
            <a:lstStyle/>
            <a:p>
              <a:pPr algn="ctr">
                <a:lnSpc>
                  <a:spcPts val="2749"/>
                </a:lnSpc>
              </a:pPr>
              <a:r>
                <a:rPr lang="en-US" sz="2499">
                  <a:solidFill>
                    <a:srgbClr val="FFFFFF"/>
                  </a:solidFill>
                  <a:latin typeface="Helvetica World Bold"/>
                </a:rPr>
                <a:t>Software Requirement Specification</a:t>
              </a:r>
            </a:p>
          </p:txBody>
        </p:sp>
      </p:grpSp>
      <p:grpSp>
        <p:nvGrpSpPr>
          <p:cNvPr name="Group 14" id="14"/>
          <p:cNvGrpSpPr/>
          <p:nvPr/>
        </p:nvGrpSpPr>
        <p:grpSpPr>
          <a:xfrm rot="0">
            <a:off x="308379" y="4729640"/>
            <a:ext cx="3086100" cy="30861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00569E"/>
            </a:solidFill>
          </p:spPr>
        </p:sp>
        <p:sp>
          <p:nvSpPr>
            <p:cNvPr name="TextBox 16" id="16"/>
            <p:cNvSpPr txBox="true"/>
            <p:nvPr/>
          </p:nvSpPr>
          <p:spPr>
            <a:xfrm>
              <a:off x="0" y="28575"/>
              <a:ext cx="812800" cy="784225"/>
            </a:xfrm>
            <a:prstGeom prst="rect">
              <a:avLst/>
            </a:prstGeom>
          </p:spPr>
          <p:txBody>
            <a:bodyPr anchor="ctr" rtlCol="false" tIns="50800" lIns="50800" bIns="50800" rIns="50800"/>
            <a:lstStyle/>
            <a:p>
              <a:pPr algn="ctr">
                <a:lnSpc>
                  <a:spcPts val="2749"/>
                </a:lnSpc>
              </a:pPr>
              <a:r>
                <a:rPr lang="en-US" sz="2499">
                  <a:solidFill>
                    <a:srgbClr val="FFFFFF"/>
                  </a:solidFill>
                  <a:latin typeface="Helvetica World Bold"/>
                </a:rPr>
                <a:t> Requirement Elicitation and Analysis</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809173" y="5373726"/>
            <a:ext cx="3086100" cy="1255273"/>
            <a:chOff x="0" y="0"/>
            <a:chExt cx="812800" cy="330607"/>
          </a:xfrm>
        </p:grpSpPr>
        <p:sp>
          <p:nvSpPr>
            <p:cNvPr name="Freeform 4" id="4"/>
            <p:cNvSpPr/>
            <p:nvPr/>
          </p:nvSpPr>
          <p:spPr>
            <a:xfrm flipH="false" flipV="false" rot="0">
              <a:off x="0" y="0"/>
              <a:ext cx="812800" cy="330607"/>
            </a:xfrm>
            <a:custGeom>
              <a:avLst/>
              <a:gdLst/>
              <a:ahLst/>
              <a:cxnLst/>
              <a:rect r="r" b="b" t="t" l="l"/>
              <a:pathLst>
                <a:path h="330607" w="812800">
                  <a:moveTo>
                    <a:pt x="127941" y="0"/>
                  </a:moveTo>
                  <a:lnTo>
                    <a:pt x="684859" y="0"/>
                  </a:lnTo>
                  <a:cubicBezTo>
                    <a:pt x="718791" y="0"/>
                    <a:pt x="751333" y="13479"/>
                    <a:pt x="775327" y="37473"/>
                  </a:cubicBezTo>
                  <a:cubicBezTo>
                    <a:pt x="799321" y="61467"/>
                    <a:pt x="812800" y="94009"/>
                    <a:pt x="812800" y="127941"/>
                  </a:cubicBezTo>
                  <a:lnTo>
                    <a:pt x="812800" y="202666"/>
                  </a:lnTo>
                  <a:cubicBezTo>
                    <a:pt x="812800" y="236598"/>
                    <a:pt x="799321" y="269140"/>
                    <a:pt x="775327" y="293134"/>
                  </a:cubicBezTo>
                  <a:cubicBezTo>
                    <a:pt x="751333" y="317127"/>
                    <a:pt x="718791" y="330607"/>
                    <a:pt x="684859" y="330607"/>
                  </a:cubicBezTo>
                  <a:lnTo>
                    <a:pt x="127941" y="330607"/>
                  </a:lnTo>
                  <a:cubicBezTo>
                    <a:pt x="94009" y="330607"/>
                    <a:pt x="61467" y="317127"/>
                    <a:pt x="37473" y="293134"/>
                  </a:cubicBezTo>
                  <a:cubicBezTo>
                    <a:pt x="13479" y="269140"/>
                    <a:pt x="0" y="236598"/>
                    <a:pt x="0" y="202666"/>
                  </a:cubicBezTo>
                  <a:lnTo>
                    <a:pt x="0" y="127941"/>
                  </a:lnTo>
                  <a:cubicBezTo>
                    <a:pt x="0" y="94009"/>
                    <a:pt x="13479" y="61467"/>
                    <a:pt x="37473" y="37473"/>
                  </a:cubicBezTo>
                  <a:cubicBezTo>
                    <a:pt x="61467" y="13479"/>
                    <a:pt x="94009" y="0"/>
                    <a:pt x="127941" y="0"/>
                  </a:cubicBezTo>
                  <a:close/>
                </a:path>
              </a:pathLst>
            </a:custGeom>
            <a:solidFill>
              <a:srgbClr val="00569E"/>
            </a:solidFill>
          </p:spPr>
        </p:sp>
        <p:sp>
          <p:nvSpPr>
            <p:cNvPr name="TextBox 5" id="5"/>
            <p:cNvSpPr txBox="true"/>
            <p:nvPr/>
          </p:nvSpPr>
          <p:spPr>
            <a:xfrm>
              <a:off x="0" y="28575"/>
              <a:ext cx="812800" cy="302032"/>
            </a:xfrm>
            <a:prstGeom prst="rect">
              <a:avLst/>
            </a:prstGeom>
          </p:spPr>
          <p:txBody>
            <a:bodyPr anchor="ctr" rtlCol="false" tIns="50800" lIns="50800" bIns="50800" rIns="50800"/>
            <a:lstStyle/>
            <a:p>
              <a:pPr algn="ctr">
                <a:lnSpc>
                  <a:spcPts val="2749"/>
                </a:lnSpc>
              </a:pPr>
              <a:r>
                <a:rPr lang="en-US" sz="2499">
                  <a:solidFill>
                    <a:srgbClr val="FFFFFF"/>
                  </a:solidFill>
                  <a:latin typeface="Helvetica World Bold"/>
                </a:rPr>
                <a:t>Define Requirements</a:t>
              </a:r>
            </a:p>
          </p:txBody>
        </p:sp>
      </p:grpSp>
      <p:sp>
        <p:nvSpPr>
          <p:cNvPr name="TextBox 6" id="6"/>
          <p:cNvSpPr txBox="true"/>
          <p:nvPr/>
        </p:nvSpPr>
        <p:spPr>
          <a:xfrm rot="0">
            <a:off x="420970" y="548716"/>
            <a:ext cx="14188158" cy="1026642"/>
          </a:xfrm>
          <a:prstGeom prst="rect">
            <a:avLst/>
          </a:prstGeom>
        </p:spPr>
        <p:txBody>
          <a:bodyPr anchor="t" rtlCol="false" tIns="0" lIns="0" bIns="0" rIns="0">
            <a:spAutoFit/>
          </a:bodyPr>
          <a:lstStyle/>
          <a:p>
            <a:pPr algn="just">
              <a:lnSpc>
                <a:spcPts val="7255"/>
              </a:lnSpc>
            </a:pPr>
            <a:r>
              <a:rPr lang="en-US" sz="6595">
                <a:solidFill>
                  <a:srgbClr val="FFFFFF"/>
                </a:solidFill>
                <a:latin typeface="Helvetica World Bold"/>
              </a:rPr>
              <a:t>ESTIMATE MOBILE APP</a:t>
            </a:r>
          </a:p>
        </p:txBody>
      </p:sp>
      <p:sp>
        <p:nvSpPr>
          <p:cNvPr name="TextBox 7" id="7"/>
          <p:cNvSpPr txBox="true"/>
          <p:nvPr/>
        </p:nvSpPr>
        <p:spPr>
          <a:xfrm rot="0">
            <a:off x="420970" y="1632509"/>
            <a:ext cx="16252936" cy="1032252"/>
          </a:xfrm>
          <a:prstGeom prst="rect">
            <a:avLst/>
          </a:prstGeom>
        </p:spPr>
        <p:txBody>
          <a:bodyPr anchor="t" rtlCol="false" tIns="0" lIns="0" bIns="0" rIns="0">
            <a:spAutoFit/>
          </a:bodyPr>
          <a:lstStyle/>
          <a:p>
            <a:pPr algn="just">
              <a:lnSpc>
                <a:spcPts val="7179"/>
              </a:lnSpc>
            </a:pPr>
            <a:r>
              <a:rPr lang="en-US" sz="6526">
                <a:solidFill>
                  <a:srgbClr val="47C5FB"/>
                </a:solidFill>
                <a:latin typeface="Helvetica World Bold"/>
              </a:rPr>
              <a:t>COST</a:t>
            </a:r>
          </a:p>
        </p:txBody>
      </p:sp>
      <p:grpSp>
        <p:nvGrpSpPr>
          <p:cNvPr name="Group 8" id="8"/>
          <p:cNvGrpSpPr/>
          <p:nvPr/>
        </p:nvGrpSpPr>
        <p:grpSpPr>
          <a:xfrm rot="0">
            <a:off x="4782429" y="5373726"/>
            <a:ext cx="3086100" cy="1255273"/>
            <a:chOff x="0" y="0"/>
            <a:chExt cx="812800" cy="330607"/>
          </a:xfrm>
        </p:grpSpPr>
        <p:sp>
          <p:nvSpPr>
            <p:cNvPr name="Freeform 9" id="9"/>
            <p:cNvSpPr/>
            <p:nvPr/>
          </p:nvSpPr>
          <p:spPr>
            <a:xfrm flipH="false" flipV="false" rot="0">
              <a:off x="0" y="0"/>
              <a:ext cx="812800" cy="330607"/>
            </a:xfrm>
            <a:custGeom>
              <a:avLst/>
              <a:gdLst/>
              <a:ahLst/>
              <a:cxnLst/>
              <a:rect r="r" b="b" t="t" l="l"/>
              <a:pathLst>
                <a:path h="330607" w="812800">
                  <a:moveTo>
                    <a:pt x="127941" y="0"/>
                  </a:moveTo>
                  <a:lnTo>
                    <a:pt x="684859" y="0"/>
                  </a:lnTo>
                  <a:cubicBezTo>
                    <a:pt x="718791" y="0"/>
                    <a:pt x="751333" y="13479"/>
                    <a:pt x="775327" y="37473"/>
                  </a:cubicBezTo>
                  <a:cubicBezTo>
                    <a:pt x="799321" y="61467"/>
                    <a:pt x="812800" y="94009"/>
                    <a:pt x="812800" y="127941"/>
                  </a:cubicBezTo>
                  <a:lnTo>
                    <a:pt x="812800" y="202666"/>
                  </a:lnTo>
                  <a:cubicBezTo>
                    <a:pt x="812800" y="236598"/>
                    <a:pt x="799321" y="269140"/>
                    <a:pt x="775327" y="293134"/>
                  </a:cubicBezTo>
                  <a:cubicBezTo>
                    <a:pt x="751333" y="317127"/>
                    <a:pt x="718791" y="330607"/>
                    <a:pt x="684859" y="330607"/>
                  </a:cubicBezTo>
                  <a:lnTo>
                    <a:pt x="127941" y="330607"/>
                  </a:lnTo>
                  <a:cubicBezTo>
                    <a:pt x="94009" y="330607"/>
                    <a:pt x="61467" y="317127"/>
                    <a:pt x="37473" y="293134"/>
                  </a:cubicBezTo>
                  <a:cubicBezTo>
                    <a:pt x="13479" y="269140"/>
                    <a:pt x="0" y="236598"/>
                    <a:pt x="0" y="202666"/>
                  </a:cubicBezTo>
                  <a:lnTo>
                    <a:pt x="0" y="127941"/>
                  </a:lnTo>
                  <a:cubicBezTo>
                    <a:pt x="0" y="94009"/>
                    <a:pt x="13479" y="61467"/>
                    <a:pt x="37473" y="37473"/>
                  </a:cubicBezTo>
                  <a:cubicBezTo>
                    <a:pt x="61467" y="13479"/>
                    <a:pt x="94009" y="0"/>
                    <a:pt x="127941" y="0"/>
                  </a:cubicBezTo>
                  <a:close/>
                </a:path>
              </a:pathLst>
            </a:custGeom>
            <a:solidFill>
              <a:srgbClr val="00569E"/>
            </a:solidFill>
          </p:spPr>
        </p:sp>
        <p:sp>
          <p:nvSpPr>
            <p:cNvPr name="TextBox 10" id="10"/>
            <p:cNvSpPr txBox="true"/>
            <p:nvPr/>
          </p:nvSpPr>
          <p:spPr>
            <a:xfrm>
              <a:off x="0" y="28575"/>
              <a:ext cx="812800" cy="302032"/>
            </a:xfrm>
            <a:prstGeom prst="rect">
              <a:avLst/>
            </a:prstGeom>
          </p:spPr>
          <p:txBody>
            <a:bodyPr anchor="ctr" rtlCol="false" tIns="50800" lIns="50800" bIns="50800" rIns="50800"/>
            <a:lstStyle/>
            <a:p>
              <a:pPr algn="ctr">
                <a:lnSpc>
                  <a:spcPts val="2749"/>
                </a:lnSpc>
              </a:pPr>
              <a:r>
                <a:rPr lang="en-US" sz="2499">
                  <a:solidFill>
                    <a:srgbClr val="FFFFFF"/>
                  </a:solidFill>
                  <a:latin typeface="Helvetica World Bold"/>
                </a:rPr>
                <a:t>Breakdown Task</a:t>
              </a:r>
            </a:p>
          </p:txBody>
        </p:sp>
      </p:grpSp>
      <p:grpSp>
        <p:nvGrpSpPr>
          <p:cNvPr name="Group 11" id="11"/>
          <p:cNvGrpSpPr/>
          <p:nvPr/>
        </p:nvGrpSpPr>
        <p:grpSpPr>
          <a:xfrm rot="0">
            <a:off x="8914887" y="5373726"/>
            <a:ext cx="3086100" cy="1255273"/>
            <a:chOff x="0" y="0"/>
            <a:chExt cx="812800" cy="330607"/>
          </a:xfrm>
        </p:grpSpPr>
        <p:sp>
          <p:nvSpPr>
            <p:cNvPr name="Freeform 12" id="12"/>
            <p:cNvSpPr/>
            <p:nvPr/>
          </p:nvSpPr>
          <p:spPr>
            <a:xfrm flipH="false" flipV="false" rot="0">
              <a:off x="0" y="0"/>
              <a:ext cx="812800" cy="330607"/>
            </a:xfrm>
            <a:custGeom>
              <a:avLst/>
              <a:gdLst/>
              <a:ahLst/>
              <a:cxnLst/>
              <a:rect r="r" b="b" t="t" l="l"/>
              <a:pathLst>
                <a:path h="330607" w="812800">
                  <a:moveTo>
                    <a:pt x="127941" y="0"/>
                  </a:moveTo>
                  <a:lnTo>
                    <a:pt x="684859" y="0"/>
                  </a:lnTo>
                  <a:cubicBezTo>
                    <a:pt x="718791" y="0"/>
                    <a:pt x="751333" y="13479"/>
                    <a:pt x="775327" y="37473"/>
                  </a:cubicBezTo>
                  <a:cubicBezTo>
                    <a:pt x="799321" y="61467"/>
                    <a:pt x="812800" y="94009"/>
                    <a:pt x="812800" y="127941"/>
                  </a:cubicBezTo>
                  <a:lnTo>
                    <a:pt x="812800" y="202666"/>
                  </a:lnTo>
                  <a:cubicBezTo>
                    <a:pt x="812800" y="236598"/>
                    <a:pt x="799321" y="269140"/>
                    <a:pt x="775327" y="293134"/>
                  </a:cubicBezTo>
                  <a:cubicBezTo>
                    <a:pt x="751333" y="317127"/>
                    <a:pt x="718791" y="330607"/>
                    <a:pt x="684859" y="330607"/>
                  </a:cubicBezTo>
                  <a:lnTo>
                    <a:pt x="127941" y="330607"/>
                  </a:lnTo>
                  <a:cubicBezTo>
                    <a:pt x="94009" y="330607"/>
                    <a:pt x="61467" y="317127"/>
                    <a:pt x="37473" y="293134"/>
                  </a:cubicBezTo>
                  <a:cubicBezTo>
                    <a:pt x="13479" y="269140"/>
                    <a:pt x="0" y="236598"/>
                    <a:pt x="0" y="202666"/>
                  </a:cubicBezTo>
                  <a:lnTo>
                    <a:pt x="0" y="127941"/>
                  </a:lnTo>
                  <a:cubicBezTo>
                    <a:pt x="0" y="94009"/>
                    <a:pt x="13479" y="61467"/>
                    <a:pt x="37473" y="37473"/>
                  </a:cubicBezTo>
                  <a:cubicBezTo>
                    <a:pt x="61467" y="13479"/>
                    <a:pt x="94009" y="0"/>
                    <a:pt x="127941" y="0"/>
                  </a:cubicBezTo>
                  <a:close/>
                </a:path>
              </a:pathLst>
            </a:custGeom>
            <a:solidFill>
              <a:srgbClr val="00569E"/>
            </a:solidFill>
          </p:spPr>
        </p:sp>
        <p:sp>
          <p:nvSpPr>
            <p:cNvPr name="TextBox 13" id="13"/>
            <p:cNvSpPr txBox="true"/>
            <p:nvPr/>
          </p:nvSpPr>
          <p:spPr>
            <a:xfrm>
              <a:off x="0" y="28575"/>
              <a:ext cx="812800" cy="302032"/>
            </a:xfrm>
            <a:prstGeom prst="rect">
              <a:avLst/>
            </a:prstGeom>
          </p:spPr>
          <p:txBody>
            <a:bodyPr anchor="ctr" rtlCol="false" tIns="50800" lIns="50800" bIns="50800" rIns="50800"/>
            <a:lstStyle/>
            <a:p>
              <a:pPr algn="ctr">
                <a:lnSpc>
                  <a:spcPts val="2749"/>
                </a:lnSpc>
              </a:pPr>
              <a:r>
                <a:rPr lang="en-US" sz="2499">
                  <a:solidFill>
                    <a:srgbClr val="FFFFFF"/>
                  </a:solidFill>
                  <a:latin typeface="Helvetica World Bold"/>
                </a:rPr>
                <a:t>Estimate Time</a:t>
              </a:r>
            </a:p>
          </p:txBody>
        </p:sp>
      </p:grpSp>
      <p:grpSp>
        <p:nvGrpSpPr>
          <p:cNvPr name="Group 14" id="14"/>
          <p:cNvGrpSpPr/>
          <p:nvPr/>
        </p:nvGrpSpPr>
        <p:grpSpPr>
          <a:xfrm rot="0">
            <a:off x="13199602" y="5373726"/>
            <a:ext cx="3086100" cy="1255273"/>
            <a:chOff x="0" y="0"/>
            <a:chExt cx="812800" cy="330607"/>
          </a:xfrm>
        </p:grpSpPr>
        <p:sp>
          <p:nvSpPr>
            <p:cNvPr name="Freeform 15" id="15"/>
            <p:cNvSpPr/>
            <p:nvPr/>
          </p:nvSpPr>
          <p:spPr>
            <a:xfrm flipH="false" flipV="false" rot="0">
              <a:off x="0" y="0"/>
              <a:ext cx="812800" cy="330607"/>
            </a:xfrm>
            <a:custGeom>
              <a:avLst/>
              <a:gdLst/>
              <a:ahLst/>
              <a:cxnLst/>
              <a:rect r="r" b="b" t="t" l="l"/>
              <a:pathLst>
                <a:path h="330607" w="812800">
                  <a:moveTo>
                    <a:pt x="127941" y="0"/>
                  </a:moveTo>
                  <a:lnTo>
                    <a:pt x="684859" y="0"/>
                  </a:lnTo>
                  <a:cubicBezTo>
                    <a:pt x="718791" y="0"/>
                    <a:pt x="751333" y="13479"/>
                    <a:pt x="775327" y="37473"/>
                  </a:cubicBezTo>
                  <a:cubicBezTo>
                    <a:pt x="799321" y="61467"/>
                    <a:pt x="812800" y="94009"/>
                    <a:pt x="812800" y="127941"/>
                  </a:cubicBezTo>
                  <a:lnTo>
                    <a:pt x="812800" y="202666"/>
                  </a:lnTo>
                  <a:cubicBezTo>
                    <a:pt x="812800" y="236598"/>
                    <a:pt x="799321" y="269140"/>
                    <a:pt x="775327" y="293134"/>
                  </a:cubicBezTo>
                  <a:cubicBezTo>
                    <a:pt x="751333" y="317127"/>
                    <a:pt x="718791" y="330607"/>
                    <a:pt x="684859" y="330607"/>
                  </a:cubicBezTo>
                  <a:lnTo>
                    <a:pt x="127941" y="330607"/>
                  </a:lnTo>
                  <a:cubicBezTo>
                    <a:pt x="94009" y="330607"/>
                    <a:pt x="61467" y="317127"/>
                    <a:pt x="37473" y="293134"/>
                  </a:cubicBezTo>
                  <a:cubicBezTo>
                    <a:pt x="13479" y="269140"/>
                    <a:pt x="0" y="236598"/>
                    <a:pt x="0" y="202666"/>
                  </a:cubicBezTo>
                  <a:lnTo>
                    <a:pt x="0" y="127941"/>
                  </a:lnTo>
                  <a:cubicBezTo>
                    <a:pt x="0" y="94009"/>
                    <a:pt x="13479" y="61467"/>
                    <a:pt x="37473" y="37473"/>
                  </a:cubicBezTo>
                  <a:cubicBezTo>
                    <a:pt x="61467" y="13479"/>
                    <a:pt x="94009" y="0"/>
                    <a:pt x="127941" y="0"/>
                  </a:cubicBezTo>
                  <a:close/>
                </a:path>
              </a:pathLst>
            </a:custGeom>
            <a:solidFill>
              <a:srgbClr val="00569E"/>
            </a:solidFill>
          </p:spPr>
        </p:sp>
        <p:sp>
          <p:nvSpPr>
            <p:cNvPr name="TextBox 16" id="16"/>
            <p:cNvSpPr txBox="true"/>
            <p:nvPr/>
          </p:nvSpPr>
          <p:spPr>
            <a:xfrm>
              <a:off x="0" y="28575"/>
              <a:ext cx="812800" cy="302032"/>
            </a:xfrm>
            <a:prstGeom prst="rect">
              <a:avLst/>
            </a:prstGeom>
          </p:spPr>
          <p:txBody>
            <a:bodyPr anchor="ctr" rtlCol="false" tIns="50800" lIns="50800" bIns="50800" rIns="50800"/>
            <a:lstStyle/>
            <a:p>
              <a:pPr algn="ctr">
                <a:lnSpc>
                  <a:spcPts val="2749"/>
                </a:lnSpc>
              </a:pPr>
              <a:r>
                <a:rPr lang="en-US" sz="2499">
                  <a:solidFill>
                    <a:srgbClr val="FFFFFF"/>
                  </a:solidFill>
                  <a:latin typeface="Helvetica World Bold"/>
                </a:rPr>
                <a:t>Allocate Resources</a:t>
              </a:r>
            </a:p>
          </p:txBody>
        </p:sp>
      </p:grpSp>
      <p:grpSp>
        <p:nvGrpSpPr>
          <p:cNvPr name="Group 17" id="17"/>
          <p:cNvGrpSpPr/>
          <p:nvPr/>
        </p:nvGrpSpPr>
        <p:grpSpPr>
          <a:xfrm rot="0">
            <a:off x="8914887" y="7295749"/>
            <a:ext cx="3086100" cy="1255273"/>
            <a:chOff x="0" y="0"/>
            <a:chExt cx="812800" cy="330607"/>
          </a:xfrm>
        </p:grpSpPr>
        <p:sp>
          <p:nvSpPr>
            <p:cNvPr name="Freeform 18" id="18"/>
            <p:cNvSpPr/>
            <p:nvPr/>
          </p:nvSpPr>
          <p:spPr>
            <a:xfrm flipH="false" flipV="false" rot="0">
              <a:off x="0" y="0"/>
              <a:ext cx="812800" cy="330607"/>
            </a:xfrm>
            <a:custGeom>
              <a:avLst/>
              <a:gdLst/>
              <a:ahLst/>
              <a:cxnLst/>
              <a:rect r="r" b="b" t="t" l="l"/>
              <a:pathLst>
                <a:path h="330607" w="812800">
                  <a:moveTo>
                    <a:pt x="127941" y="0"/>
                  </a:moveTo>
                  <a:lnTo>
                    <a:pt x="684859" y="0"/>
                  </a:lnTo>
                  <a:cubicBezTo>
                    <a:pt x="718791" y="0"/>
                    <a:pt x="751333" y="13479"/>
                    <a:pt x="775327" y="37473"/>
                  </a:cubicBezTo>
                  <a:cubicBezTo>
                    <a:pt x="799321" y="61467"/>
                    <a:pt x="812800" y="94009"/>
                    <a:pt x="812800" y="127941"/>
                  </a:cubicBezTo>
                  <a:lnTo>
                    <a:pt x="812800" y="202666"/>
                  </a:lnTo>
                  <a:cubicBezTo>
                    <a:pt x="812800" y="236598"/>
                    <a:pt x="799321" y="269140"/>
                    <a:pt x="775327" y="293134"/>
                  </a:cubicBezTo>
                  <a:cubicBezTo>
                    <a:pt x="751333" y="317127"/>
                    <a:pt x="718791" y="330607"/>
                    <a:pt x="684859" y="330607"/>
                  </a:cubicBezTo>
                  <a:lnTo>
                    <a:pt x="127941" y="330607"/>
                  </a:lnTo>
                  <a:cubicBezTo>
                    <a:pt x="94009" y="330607"/>
                    <a:pt x="61467" y="317127"/>
                    <a:pt x="37473" y="293134"/>
                  </a:cubicBezTo>
                  <a:cubicBezTo>
                    <a:pt x="13479" y="269140"/>
                    <a:pt x="0" y="236598"/>
                    <a:pt x="0" y="202666"/>
                  </a:cubicBezTo>
                  <a:lnTo>
                    <a:pt x="0" y="127941"/>
                  </a:lnTo>
                  <a:cubicBezTo>
                    <a:pt x="0" y="94009"/>
                    <a:pt x="13479" y="61467"/>
                    <a:pt x="37473" y="37473"/>
                  </a:cubicBezTo>
                  <a:cubicBezTo>
                    <a:pt x="61467" y="13479"/>
                    <a:pt x="94009" y="0"/>
                    <a:pt x="127941" y="0"/>
                  </a:cubicBezTo>
                  <a:close/>
                </a:path>
              </a:pathLst>
            </a:custGeom>
            <a:solidFill>
              <a:srgbClr val="00569E"/>
            </a:solidFill>
          </p:spPr>
        </p:sp>
        <p:sp>
          <p:nvSpPr>
            <p:cNvPr name="TextBox 19" id="19"/>
            <p:cNvSpPr txBox="true"/>
            <p:nvPr/>
          </p:nvSpPr>
          <p:spPr>
            <a:xfrm>
              <a:off x="0" y="28575"/>
              <a:ext cx="812800" cy="302032"/>
            </a:xfrm>
            <a:prstGeom prst="rect">
              <a:avLst/>
            </a:prstGeom>
          </p:spPr>
          <p:txBody>
            <a:bodyPr anchor="ctr" rtlCol="false" tIns="50800" lIns="50800" bIns="50800" rIns="50800"/>
            <a:lstStyle/>
            <a:p>
              <a:pPr algn="ctr">
                <a:lnSpc>
                  <a:spcPts val="2749"/>
                </a:lnSpc>
              </a:pPr>
              <a:r>
                <a:rPr lang="en-US" sz="2499">
                  <a:solidFill>
                    <a:srgbClr val="FFFFFF"/>
                  </a:solidFill>
                  <a:latin typeface="Helvetica World Bold"/>
                </a:rPr>
                <a:t>Documentation</a:t>
              </a:r>
            </a:p>
          </p:txBody>
        </p:sp>
      </p:grpSp>
      <p:grpSp>
        <p:nvGrpSpPr>
          <p:cNvPr name="Group 20" id="20"/>
          <p:cNvGrpSpPr/>
          <p:nvPr/>
        </p:nvGrpSpPr>
        <p:grpSpPr>
          <a:xfrm rot="0">
            <a:off x="13199602" y="7295749"/>
            <a:ext cx="3086100" cy="1255273"/>
            <a:chOff x="0" y="0"/>
            <a:chExt cx="812800" cy="330607"/>
          </a:xfrm>
        </p:grpSpPr>
        <p:sp>
          <p:nvSpPr>
            <p:cNvPr name="Freeform 21" id="21"/>
            <p:cNvSpPr/>
            <p:nvPr/>
          </p:nvSpPr>
          <p:spPr>
            <a:xfrm flipH="false" flipV="false" rot="0">
              <a:off x="0" y="0"/>
              <a:ext cx="812800" cy="330607"/>
            </a:xfrm>
            <a:custGeom>
              <a:avLst/>
              <a:gdLst/>
              <a:ahLst/>
              <a:cxnLst/>
              <a:rect r="r" b="b" t="t" l="l"/>
              <a:pathLst>
                <a:path h="330607" w="812800">
                  <a:moveTo>
                    <a:pt x="127941" y="0"/>
                  </a:moveTo>
                  <a:lnTo>
                    <a:pt x="684859" y="0"/>
                  </a:lnTo>
                  <a:cubicBezTo>
                    <a:pt x="718791" y="0"/>
                    <a:pt x="751333" y="13479"/>
                    <a:pt x="775327" y="37473"/>
                  </a:cubicBezTo>
                  <a:cubicBezTo>
                    <a:pt x="799321" y="61467"/>
                    <a:pt x="812800" y="94009"/>
                    <a:pt x="812800" y="127941"/>
                  </a:cubicBezTo>
                  <a:lnTo>
                    <a:pt x="812800" y="202666"/>
                  </a:lnTo>
                  <a:cubicBezTo>
                    <a:pt x="812800" y="236598"/>
                    <a:pt x="799321" y="269140"/>
                    <a:pt x="775327" y="293134"/>
                  </a:cubicBezTo>
                  <a:cubicBezTo>
                    <a:pt x="751333" y="317127"/>
                    <a:pt x="718791" y="330607"/>
                    <a:pt x="684859" y="330607"/>
                  </a:cubicBezTo>
                  <a:lnTo>
                    <a:pt x="127941" y="330607"/>
                  </a:lnTo>
                  <a:cubicBezTo>
                    <a:pt x="94009" y="330607"/>
                    <a:pt x="61467" y="317127"/>
                    <a:pt x="37473" y="293134"/>
                  </a:cubicBezTo>
                  <a:cubicBezTo>
                    <a:pt x="13479" y="269140"/>
                    <a:pt x="0" y="236598"/>
                    <a:pt x="0" y="202666"/>
                  </a:cubicBezTo>
                  <a:lnTo>
                    <a:pt x="0" y="127941"/>
                  </a:lnTo>
                  <a:cubicBezTo>
                    <a:pt x="0" y="94009"/>
                    <a:pt x="13479" y="61467"/>
                    <a:pt x="37473" y="37473"/>
                  </a:cubicBezTo>
                  <a:cubicBezTo>
                    <a:pt x="61467" y="13479"/>
                    <a:pt x="94009" y="0"/>
                    <a:pt x="127941" y="0"/>
                  </a:cubicBezTo>
                  <a:close/>
                </a:path>
              </a:pathLst>
            </a:custGeom>
            <a:solidFill>
              <a:srgbClr val="00569E"/>
            </a:solidFill>
          </p:spPr>
        </p:sp>
        <p:sp>
          <p:nvSpPr>
            <p:cNvPr name="TextBox 22" id="22"/>
            <p:cNvSpPr txBox="true"/>
            <p:nvPr/>
          </p:nvSpPr>
          <p:spPr>
            <a:xfrm>
              <a:off x="0" y="28575"/>
              <a:ext cx="812800" cy="302032"/>
            </a:xfrm>
            <a:prstGeom prst="rect">
              <a:avLst/>
            </a:prstGeom>
          </p:spPr>
          <p:txBody>
            <a:bodyPr anchor="ctr" rtlCol="false" tIns="50800" lIns="50800" bIns="50800" rIns="50800"/>
            <a:lstStyle/>
            <a:p>
              <a:pPr algn="ctr">
                <a:lnSpc>
                  <a:spcPts val="2749"/>
                </a:lnSpc>
              </a:pPr>
              <a:r>
                <a:rPr lang="en-US" sz="2499">
                  <a:solidFill>
                    <a:srgbClr val="FFFFFF"/>
                  </a:solidFill>
                  <a:latin typeface="Helvetica World Bold"/>
                </a:rPr>
                <a:t>Review and Adjust</a:t>
              </a:r>
            </a:p>
          </p:txBody>
        </p:sp>
      </p:grpSp>
      <p:grpSp>
        <p:nvGrpSpPr>
          <p:cNvPr name="Group 23" id="23"/>
          <p:cNvGrpSpPr/>
          <p:nvPr/>
        </p:nvGrpSpPr>
        <p:grpSpPr>
          <a:xfrm rot="0">
            <a:off x="988107" y="7295749"/>
            <a:ext cx="3086100" cy="1255273"/>
            <a:chOff x="0" y="0"/>
            <a:chExt cx="812800" cy="330607"/>
          </a:xfrm>
        </p:grpSpPr>
        <p:sp>
          <p:nvSpPr>
            <p:cNvPr name="Freeform 24" id="24"/>
            <p:cNvSpPr/>
            <p:nvPr/>
          </p:nvSpPr>
          <p:spPr>
            <a:xfrm flipH="false" flipV="false" rot="0">
              <a:off x="0" y="0"/>
              <a:ext cx="812800" cy="330607"/>
            </a:xfrm>
            <a:custGeom>
              <a:avLst/>
              <a:gdLst/>
              <a:ahLst/>
              <a:cxnLst/>
              <a:rect r="r" b="b" t="t" l="l"/>
              <a:pathLst>
                <a:path h="330607" w="812800">
                  <a:moveTo>
                    <a:pt x="127941" y="0"/>
                  </a:moveTo>
                  <a:lnTo>
                    <a:pt x="684859" y="0"/>
                  </a:lnTo>
                  <a:cubicBezTo>
                    <a:pt x="718791" y="0"/>
                    <a:pt x="751333" y="13479"/>
                    <a:pt x="775327" y="37473"/>
                  </a:cubicBezTo>
                  <a:cubicBezTo>
                    <a:pt x="799321" y="61467"/>
                    <a:pt x="812800" y="94009"/>
                    <a:pt x="812800" y="127941"/>
                  </a:cubicBezTo>
                  <a:lnTo>
                    <a:pt x="812800" y="202666"/>
                  </a:lnTo>
                  <a:cubicBezTo>
                    <a:pt x="812800" y="236598"/>
                    <a:pt x="799321" y="269140"/>
                    <a:pt x="775327" y="293134"/>
                  </a:cubicBezTo>
                  <a:cubicBezTo>
                    <a:pt x="751333" y="317127"/>
                    <a:pt x="718791" y="330607"/>
                    <a:pt x="684859" y="330607"/>
                  </a:cubicBezTo>
                  <a:lnTo>
                    <a:pt x="127941" y="330607"/>
                  </a:lnTo>
                  <a:cubicBezTo>
                    <a:pt x="94009" y="330607"/>
                    <a:pt x="61467" y="317127"/>
                    <a:pt x="37473" y="293134"/>
                  </a:cubicBezTo>
                  <a:cubicBezTo>
                    <a:pt x="13479" y="269140"/>
                    <a:pt x="0" y="236598"/>
                    <a:pt x="0" y="202666"/>
                  </a:cubicBezTo>
                  <a:lnTo>
                    <a:pt x="0" y="127941"/>
                  </a:lnTo>
                  <a:cubicBezTo>
                    <a:pt x="0" y="94009"/>
                    <a:pt x="13479" y="61467"/>
                    <a:pt x="37473" y="37473"/>
                  </a:cubicBezTo>
                  <a:cubicBezTo>
                    <a:pt x="61467" y="13479"/>
                    <a:pt x="94009" y="0"/>
                    <a:pt x="127941" y="0"/>
                  </a:cubicBezTo>
                  <a:close/>
                </a:path>
              </a:pathLst>
            </a:custGeom>
            <a:solidFill>
              <a:srgbClr val="00569E"/>
            </a:solidFill>
          </p:spPr>
        </p:sp>
        <p:sp>
          <p:nvSpPr>
            <p:cNvPr name="TextBox 25" id="25"/>
            <p:cNvSpPr txBox="true"/>
            <p:nvPr/>
          </p:nvSpPr>
          <p:spPr>
            <a:xfrm>
              <a:off x="0" y="28575"/>
              <a:ext cx="812800" cy="302032"/>
            </a:xfrm>
            <a:prstGeom prst="rect">
              <a:avLst/>
            </a:prstGeom>
          </p:spPr>
          <p:txBody>
            <a:bodyPr anchor="ctr" rtlCol="false" tIns="50800" lIns="50800" bIns="50800" rIns="50800"/>
            <a:lstStyle/>
            <a:p>
              <a:pPr algn="ctr">
                <a:lnSpc>
                  <a:spcPts val="2749"/>
                </a:lnSpc>
              </a:pPr>
              <a:r>
                <a:rPr lang="en-US" sz="2499">
                  <a:solidFill>
                    <a:srgbClr val="FFFFFF"/>
                  </a:solidFill>
                  <a:latin typeface="Helvetica World Bold"/>
                </a:rPr>
                <a:t>Consider additional Cost</a:t>
              </a:r>
            </a:p>
          </p:txBody>
        </p:sp>
      </p:grpSp>
      <p:grpSp>
        <p:nvGrpSpPr>
          <p:cNvPr name="Group 26" id="26"/>
          <p:cNvGrpSpPr/>
          <p:nvPr/>
        </p:nvGrpSpPr>
        <p:grpSpPr>
          <a:xfrm rot="0">
            <a:off x="4961363" y="7295749"/>
            <a:ext cx="3086100" cy="1255273"/>
            <a:chOff x="0" y="0"/>
            <a:chExt cx="812800" cy="330607"/>
          </a:xfrm>
        </p:grpSpPr>
        <p:sp>
          <p:nvSpPr>
            <p:cNvPr name="Freeform 27" id="27"/>
            <p:cNvSpPr/>
            <p:nvPr/>
          </p:nvSpPr>
          <p:spPr>
            <a:xfrm flipH="false" flipV="false" rot="0">
              <a:off x="0" y="0"/>
              <a:ext cx="812800" cy="330607"/>
            </a:xfrm>
            <a:custGeom>
              <a:avLst/>
              <a:gdLst/>
              <a:ahLst/>
              <a:cxnLst/>
              <a:rect r="r" b="b" t="t" l="l"/>
              <a:pathLst>
                <a:path h="330607" w="812800">
                  <a:moveTo>
                    <a:pt x="127941" y="0"/>
                  </a:moveTo>
                  <a:lnTo>
                    <a:pt x="684859" y="0"/>
                  </a:lnTo>
                  <a:cubicBezTo>
                    <a:pt x="718791" y="0"/>
                    <a:pt x="751333" y="13479"/>
                    <a:pt x="775327" y="37473"/>
                  </a:cubicBezTo>
                  <a:cubicBezTo>
                    <a:pt x="799321" y="61467"/>
                    <a:pt x="812800" y="94009"/>
                    <a:pt x="812800" y="127941"/>
                  </a:cubicBezTo>
                  <a:lnTo>
                    <a:pt x="812800" y="202666"/>
                  </a:lnTo>
                  <a:cubicBezTo>
                    <a:pt x="812800" y="236598"/>
                    <a:pt x="799321" y="269140"/>
                    <a:pt x="775327" y="293134"/>
                  </a:cubicBezTo>
                  <a:cubicBezTo>
                    <a:pt x="751333" y="317127"/>
                    <a:pt x="718791" y="330607"/>
                    <a:pt x="684859" y="330607"/>
                  </a:cubicBezTo>
                  <a:lnTo>
                    <a:pt x="127941" y="330607"/>
                  </a:lnTo>
                  <a:cubicBezTo>
                    <a:pt x="94009" y="330607"/>
                    <a:pt x="61467" y="317127"/>
                    <a:pt x="37473" y="293134"/>
                  </a:cubicBezTo>
                  <a:cubicBezTo>
                    <a:pt x="13479" y="269140"/>
                    <a:pt x="0" y="236598"/>
                    <a:pt x="0" y="202666"/>
                  </a:cubicBezTo>
                  <a:lnTo>
                    <a:pt x="0" y="127941"/>
                  </a:lnTo>
                  <a:cubicBezTo>
                    <a:pt x="0" y="94009"/>
                    <a:pt x="13479" y="61467"/>
                    <a:pt x="37473" y="37473"/>
                  </a:cubicBezTo>
                  <a:cubicBezTo>
                    <a:pt x="61467" y="13479"/>
                    <a:pt x="94009" y="0"/>
                    <a:pt x="127941" y="0"/>
                  </a:cubicBezTo>
                  <a:close/>
                </a:path>
              </a:pathLst>
            </a:custGeom>
            <a:solidFill>
              <a:srgbClr val="00569E"/>
            </a:solidFill>
          </p:spPr>
        </p:sp>
        <p:sp>
          <p:nvSpPr>
            <p:cNvPr name="TextBox 28" id="28"/>
            <p:cNvSpPr txBox="true"/>
            <p:nvPr/>
          </p:nvSpPr>
          <p:spPr>
            <a:xfrm>
              <a:off x="0" y="28575"/>
              <a:ext cx="812800" cy="302032"/>
            </a:xfrm>
            <a:prstGeom prst="rect">
              <a:avLst/>
            </a:prstGeom>
          </p:spPr>
          <p:txBody>
            <a:bodyPr anchor="ctr" rtlCol="false" tIns="50800" lIns="50800" bIns="50800" rIns="50800"/>
            <a:lstStyle/>
            <a:p>
              <a:pPr algn="ctr">
                <a:lnSpc>
                  <a:spcPts val="2749"/>
                </a:lnSpc>
              </a:pPr>
              <a:r>
                <a:rPr lang="en-US" sz="2499">
                  <a:solidFill>
                    <a:srgbClr val="FFFFFF"/>
                  </a:solidFill>
                  <a:latin typeface="Helvetica World Bold"/>
                </a:rPr>
                <a:t>Calculate Cost</a:t>
              </a:r>
            </a:p>
          </p:txBody>
        </p:sp>
      </p:grpSp>
      <p:sp>
        <p:nvSpPr>
          <p:cNvPr name="Freeform 29" id="29"/>
          <p:cNvSpPr/>
          <p:nvPr/>
        </p:nvSpPr>
        <p:spPr>
          <a:xfrm flipH="false" flipV="false" rot="0">
            <a:off x="13129760" y="482041"/>
            <a:ext cx="4670758" cy="2662332"/>
          </a:xfrm>
          <a:custGeom>
            <a:avLst/>
            <a:gdLst/>
            <a:ahLst/>
            <a:cxnLst/>
            <a:rect r="r" b="b" t="t" l="l"/>
            <a:pathLst>
              <a:path h="2662332" w="4670758">
                <a:moveTo>
                  <a:pt x="0" y="0"/>
                </a:moveTo>
                <a:lnTo>
                  <a:pt x="4670758" y="0"/>
                </a:lnTo>
                <a:lnTo>
                  <a:pt x="4670758" y="2662332"/>
                </a:lnTo>
                <a:lnTo>
                  <a:pt x="0" y="2662332"/>
                </a:lnTo>
                <a:lnTo>
                  <a:pt x="0" y="0"/>
                </a:lnTo>
                <a:close/>
              </a:path>
            </a:pathLst>
          </a:custGeom>
          <a:blipFill>
            <a:blip r:embed="rId3"/>
            <a:stretch>
              <a:fillRect l="0" t="0" r="0" b="0"/>
            </a:stretch>
          </a:blipFill>
        </p:spPr>
      </p:sp>
      <p:sp>
        <p:nvSpPr>
          <p:cNvPr name="TextBox 30" id="30"/>
          <p:cNvSpPr txBox="true"/>
          <p:nvPr/>
        </p:nvSpPr>
        <p:spPr>
          <a:xfrm rot="0">
            <a:off x="809173" y="3516633"/>
            <a:ext cx="17478827" cy="1223720"/>
          </a:xfrm>
          <a:prstGeom prst="rect">
            <a:avLst/>
          </a:prstGeom>
        </p:spPr>
        <p:txBody>
          <a:bodyPr anchor="t" rtlCol="false" tIns="0" lIns="0" bIns="0" rIns="0">
            <a:spAutoFit/>
          </a:bodyPr>
          <a:lstStyle/>
          <a:p>
            <a:pPr>
              <a:lnSpc>
                <a:spcPts val="4953"/>
              </a:lnSpc>
            </a:pPr>
            <a:r>
              <a:rPr lang="en-US" sz="3538">
                <a:solidFill>
                  <a:srgbClr val="FFFFFF"/>
                </a:solidFill>
                <a:latin typeface="Canva Sans"/>
              </a:rPr>
              <a:t>The cost of developing a mobile app can widely vary depending on factors like Complexity, features, platform. Here are some following steps to follow:</a:t>
            </a:r>
          </a:p>
        </p:txBody>
      </p:sp>
      <p:sp>
        <p:nvSpPr>
          <p:cNvPr name="TextBox 31" id="31"/>
          <p:cNvSpPr txBox="true"/>
          <p:nvPr/>
        </p:nvSpPr>
        <p:spPr>
          <a:xfrm rot="0">
            <a:off x="1028700" y="9146294"/>
            <a:ext cx="17259300" cy="834046"/>
          </a:xfrm>
          <a:prstGeom prst="rect">
            <a:avLst/>
          </a:prstGeom>
        </p:spPr>
        <p:txBody>
          <a:bodyPr anchor="t" rtlCol="false" tIns="0" lIns="0" bIns="0" rIns="0">
            <a:spAutoFit/>
          </a:bodyPr>
          <a:lstStyle/>
          <a:p>
            <a:pPr>
              <a:lnSpc>
                <a:spcPts val="3378"/>
              </a:lnSpc>
            </a:pPr>
            <a:r>
              <a:rPr lang="en-US" sz="2413">
                <a:solidFill>
                  <a:srgbClr val="FFFFFF"/>
                </a:solidFill>
                <a:latin typeface="Canva Sans"/>
              </a:rPr>
              <a:t>In Cameroon due to labor cost the price of development may be lower ranging from $1000 - $10000 or more depending on the complexity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789036" y="1444010"/>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029050" y="5097174"/>
            <a:ext cx="3100573" cy="8710"/>
          </a:xfrm>
          <a:prstGeom prst="line">
            <a:avLst/>
          </a:prstGeom>
          <a:ln cap="flat" w="76200">
            <a:solidFill>
              <a:srgbClr val="FFFFFF"/>
            </a:solidFill>
            <a:prstDash val="solid"/>
            <a:headEnd type="none" len="sm" w="sm"/>
            <a:tailEnd type="none" len="sm" w="sm"/>
          </a:ln>
        </p:spPr>
      </p:sp>
      <p:sp>
        <p:nvSpPr>
          <p:cNvPr name="Freeform 5" id="5"/>
          <p:cNvSpPr/>
          <p:nvPr/>
        </p:nvSpPr>
        <p:spPr>
          <a:xfrm flipH="false" flipV="false" rot="0">
            <a:off x="1028823" y="796474"/>
            <a:ext cx="434120" cy="538975"/>
          </a:xfrm>
          <a:custGeom>
            <a:avLst/>
            <a:gdLst/>
            <a:ahLst/>
            <a:cxnLst/>
            <a:rect r="r" b="b" t="t" l="l"/>
            <a:pathLst>
              <a:path h="538975" w="434120">
                <a:moveTo>
                  <a:pt x="0" y="0"/>
                </a:moveTo>
                <a:lnTo>
                  <a:pt x="434120" y="0"/>
                </a:lnTo>
                <a:lnTo>
                  <a:pt x="434120" y="538975"/>
                </a:lnTo>
                <a:lnTo>
                  <a:pt x="0" y="5389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633550" y="1289302"/>
            <a:ext cx="11746918" cy="6695743"/>
          </a:xfrm>
          <a:custGeom>
            <a:avLst/>
            <a:gdLst/>
            <a:ahLst/>
            <a:cxnLst/>
            <a:rect r="r" b="b" t="t" l="l"/>
            <a:pathLst>
              <a:path h="6695743" w="11746918">
                <a:moveTo>
                  <a:pt x="0" y="0"/>
                </a:moveTo>
                <a:lnTo>
                  <a:pt x="11746918" y="0"/>
                </a:lnTo>
                <a:lnTo>
                  <a:pt x="11746918" y="6695743"/>
                </a:lnTo>
                <a:lnTo>
                  <a:pt x="0" y="6695743"/>
                </a:lnTo>
                <a:lnTo>
                  <a:pt x="0" y="0"/>
                </a:lnTo>
                <a:close/>
              </a:path>
            </a:pathLst>
          </a:custGeom>
          <a:blipFill>
            <a:blip r:embed="rId7"/>
            <a:stretch>
              <a:fillRect l="0" t="0" r="0" b="0"/>
            </a:stretch>
          </a:blipFill>
        </p:spPr>
      </p:sp>
      <p:sp>
        <p:nvSpPr>
          <p:cNvPr name="TextBox 7" id="7"/>
          <p:cNvSpPr txBox="true"/>
          <p:nvPr/>
        </p:nvSpPr>
        <p:spPr>
          <a:xfrm rot="0">
            <a:off x="1152738" y="1547532"/>
            <a:ext cx="5653507" cy="1868200"/>
          </a:xfrm>
          <a:prstGeom prst="rect">
            <a:avLst/>
          </a:prstGeom>
        </p:spPr>
        <p:txBody>
          <a:bodyPr anchor="t" rtlCol="false" tIns="0" lIns="0" bIns="0" rIns="0">
            <a:spAutoFit/>
          </a:bodyPr>
          <a:lstStyle/>
          <a:p>
            <a:pPr algn="just">
              <a:lnSpc>
                <a:spcPts val="13029"/>
              </a:lnSpc>
            </a:pPr>
            <a:r>
              <a:rPr lang="en-US" sz="11845">
                <a:solidFill>
                  <a:srgbClr val="FFFFFF"/>
                </a:solidFill>
                <a:latin typeface="Helvetica World Bold"/>
              </a:rPr>
              <a:t>FACTS</a:t>
            </a:r>
          </a:p>
        </p:txBody>
      </p:sp>
      <p:sp>
        <p:nvSpPr>
          <p:cNvPr name="TextBox 8" id="8"/>
          <p:cNvSpPr txBox="true"/>
          <p:nvPr/>
        </p:nvSpPr>
        <p:spPr>
          <a:xfrm rot="0">
            <a:off x="1028823" y="3823984"/>
            <a:ext cx="4443779" cy="963273"/>
          </a:xfrm>
          <a:prstGeom prst="rect">
            <a:avLst/>
          </a:prstGeom>
        </p:spPr>
        <p:txBody>
          <a:bodyPr anchor="t" rtlCol="false" tIns="0" lIns="0" bIns="0" rIns="0">
            <a:spAutoFit/>
          </a:bodyPr>
          <a:lstStyle/>
          <a:p>
            <a:pPr algn="just">
              <a:lnSpc>
                <a:spcPts val="6721"/>
              </a:lnSpc>
            </a:pPr>
            <a:r>
              <a:rPr lang="en-US" sz="6110">
                <a:solidFill>
                  <a:srgbClr val="47C5FB"/>
                </a:solidFill>
                <a:latin typeface="Helvetica World Bold"/>
              </a:rPr>
              <a:t>OVERVIEW</a:t>
            </a:r>
          </a:p>
        </p:txBody>
      </p:sp>
      <p:sp>
        <p:nvSpPr>
          <p:cNvPr name="TextBox 9" id="9"/>
          <p:cNvSpPr txBox="true"/>
          <p:nvPr/>
        </p:nvSpPr>
        <p:spPr>
          <a:xfrm rot="0">
            <a:off x="1682163" y="850900"/>
            <a:ext cx="2382009" cy="384175"/>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Bold"/>
              </a:rPr>
              <a:t>Salford &amp; Co.</a:t>
            </a:r>
          </a:p>
        </p:txBody>
      </p:sp>
      <p:sp>
        <p:nvSpPr>
          <p:cNvPr name="Freeform 10" id="10"/>
          <p:cNvSpPr/>
          <p:nvPr/>
        </p:nvSpPr>
        <p:spPr>
          <a:xfrm flipH="false" flipV="false" rot="0">
            <a:off x="-584543" y="7634225"/>
            <a:ext cx="6327760" cy="6327760"/>
          </a:xfrm>
          <a:custGeom>
            <a:avLst/>
            <a:gdLst/>
            <a:ahLst/>
            <a:cxnLst/>
            <a:rect r="r" b="b" t="t" l="l"/>
            <a:pathLst>
              <a:path h="6327760" w="6327760">
                <a:moveTo>
                  <a:pt x="0" y="0"/>
                </a:moveTo>
                <a:lnTo>
                  <a:pt x="6327760" y="0"/>
                </a:lnTo>
                <a:lnTo>
                  <a:pt x="6327760" y="6327760"/>
                </a:lnTo>
                <a:lnTo>
                  <a:pt x="0" y="6327760"/>
                </a:lnTo>
                <a:lnTo>
                  <a:pt x="0" y="0"/>
                </a:lnTo>
                <a:close/>
              </a:path>
            </a:pathLst>
          </a:custGeom>
          <a:blipFill>
            <a:blip r:embed="rId8">
              <a:alphaModFix amt="19999"/>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028700" y="5382109"/>
            <a:ext cx="7604850" cy="2440940"/>
          </a:xfrm>
          <a:prstGeom prst="rect">
            <a:avLst/>
          </a:prstGeom>
        </p:spPr>
        <p:txBody>
          <a:bodyPr anchor="t" rtlCol="false" tIns="0" lIns="0" bIns="0" rIns="0">
            <a:spAutoFit/>
          </a:bodyPr>
          <a:lstStyle/>
          <a:p>
            <a:pPr algn="just">
              <a:lnSpc>
                <a:spcPts val="3519"/>
              </a:lnSpc>
            </a:pPr>
            <a:r>
              <a:rPr lang="en-US" sz="3199">
                <a:solidFill>
                  <a:srgbClr val="FFFFFF"/>
                </a:solidFill>
                <a:latin typeface="Helvetica World Bold"/>
              </a:rPr>
              <a:t>Mobile app programming refers to the process of creating software applications specifically designed to run on mobile devices such as smartphones and tablets.</a:t>
            </a:r>
          </a:p>
        </p:txBody>
      </p:sp>
      <p:sp>
        <p:nvSpPr>
          <p:cNvPr name="Freeform 12" id="12"/>
          <p:cNvSpPr/>
          <p:nvPr/>
        </p:nvSpPr>
        <p:spPr>
          <a:xfrm flipH="false" flipV="false" rot="0">
            <a:off x="4283248" y="-4518117"/>
            <a:ext cx="6327760" cy="6327760"/>
          </a:xfrm>
          <a:custGeom>
            <a:avLst/>
            <a:gdLst/>
            <a:ahLst/>
            <a:cxnLst/>
            <a:rect r="r" b="b" t="t" l="l"/>
            <a:pathLst>
              <a:path h="6327760" w="6327760">
                <a:moveTo>
                  <a:pt x="0" y="0"/>
                </a:moveTo>
                <a:lnTo>
                  <a:pt x="6327760" y="0"/>
                </a:lnTo>
                <a:lnTo>
                  <a:pt x="6327760" y="6327760"/>
                </a:lnTo>
                <a:lnTo>
                  <a:pt x="0" y="6327760"/>
                </a:lnTo>
                <a:lnTo>
                  <a:pt x="0" y="0"/>
                </a:lnTo>
                <a:close/>
              </a:path>
            </a:pathLst>
          </a:custGeom>
          <a:blipFill>
            <a:blip r:embed="rId8">
              <a:alphaModFix amt="19999"/>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1028930" y="4577821"/>
            <a:ext cx="3100573" cy="8710"/>
          </a:xfrm>
          <a:prstGeom prst="line">
            <a:avLst/>
          </a:prstGeom>
          <a:ln cap="flat" w="76200">
            <a:solidFill>
              <a:srgbClr val="FFFFFF"/>
            </a:solidFill>
            <a:prstDash val="solid"/>
            <a:headEnd type="none" len="sm" w="sm"/>
            <a:tailEnd type="none" len="sm" w="sm"/>
          </a:ln>
        </p:spPr>
      </p:sp>
      <p:sp>
        <p:nvSpPr>
          <p:cNvPr name="Freeform 4" id="4"/>
          <p:cNvSpPr/>
          <p:nvPr/>
        </p:nvSpPr>
        <p:spPr>
          <a:xfrm flipH="false" flipV="false" rot="0">
            <a:off x="1028823" y="796474"/>
            <a:ext cx="434120" cy="538975"/>
          </a:xfrm>
          <a:custGeom>
            <a:avLst/>
            <a:gdLst/>
            <a:ahLst/>
            <a:cxnLst/>
            <a:rect r="r" b="b" t="t" l="l"/>
            <a:pathLst>
              <a:path h="538975" w="434120">
                <a:moveTo>
                  <a:pt x="0" y="0"/>
                </a:moveTo>
                <a:lnTo>
                  <a:pt x="434120" y="0"/>
                </a:lnTo>
                <a:lnTo>
                  <a:pt x="434120" y="538975"/>
                </a:lnTo>
                <a:lnTo>
                  <a:pt x="0" y="5389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433141" y="-349111"/>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144000" y="-6131962"/>
            <a:ext cx="8963813" cy="8963813"/>
          </a:xfrm>
          <a:custGeom>
            <a:avLst/>
            <a:gdLst/>
            <a:ahLst/>
            <a:cxnLst/>
            <a:rect r="r" b="b" t="t" l="l"/>
            <a:pathLst>
              <a:path h="8963813" w="8963813">
                <a:moveTo>
                  <a:pt x="0" y="0"/>
                </a:moveTo>
                <a:lnTo>
                  <a:pt x="8963813" y="0"/>
                </a:lnTo>
                <a:lnTo>
                  <a:pt x="8963813" y="8963813"/>
                </a:lnTo>
                <a:lnTo>
                  <a:pt x="0" y="8963813"/>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4426378" y="9032875"/>
            <a:ext cx="6489690" cy="6489690"/>
          </a:xfrm>
          <a:custGeom>
            <a:avLst/>
            <a:gdLst/>
            <a:ahLst/>
            <a:cxnLst/>
            <a:rect r="r" b="b" t="t" l="l"/>
            <a:pathLst>
              <a:path h="6489690" w="6489690">
                <a:moveTo>
                  <a:pt x="0" y="0"/>
                </a:moveTo>
                <a:lnTo>
                  <a:pt x="6489690" y="0"/>
                </a:lnTo>
                <a:lnTo>
                  <a:pt x="6489690" y="6489690"/>
                </a:lnTo>
                <a:lnTo>
                  <a:pt x="0" y="6489690"/>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1380593" y="447281"/>
            <a:ext cx="5878707" cy="6346782"/>
          </a:xfrm>
          <a:custGeom>
            <a:avLst/>
            <a:gdLst/>
            <a:ahLst/>
            <a:cxnLst/>
            <a:rect r="r" b="b" t="t" l="l"/>
            <a:pathLst>
              <a:path h="6346782" w="5878707">
                <a:moveTo>
                  <a:pt x="0" y="0"/>
                </a:moveTo>
                <a:lnTo>
                  <a:pt x="5878707" y="0"/>
                </a:lnTo>
                <a:lnTo>
                  <a:pt x="5878707" y="6346782"/>
                </a:lnTo>
                <a:lnTo>
                  <a:pt x="0" y="6346782"/>
                </a:lnTo>
                <a:lnTo>
                  <a:pt x="0" y="0"/>
                </a:lnTo>
                <a:close/>
              </a:path>
            </a:pathLst>
          </a:custGeom>
          <a:blipFill>
            <a:blip r:embed="rId9"/>
            <a:stretch>
              <a:fillRect l="0" t="0" r="0" b="0"/>
            </a:stretch>
          </a:blipFill>
        </p:spPr>
      </p:sp>
      <p:grpSp>
        <p:nvGrpSpPr>
          <p:cNvPr name="Group 9" id="9"/>
          <p:cNvGrpSpPr/>
          <p:nvPr/>
        </p:nvGrpSpPr>
        <p:grpSpPr>
          <a:xfrm rot="0">
            <a:off x="1028930" y="7661557"/>
            <a:ext cx="4337788" cy="1694979"/>
            <a:chOff x="0" y="0"/>
            <a:chExt cx="5783718" cy="2259972"/>
          </a:xfrm>
        </p:grpSpPr>
        <p:grpSp>
          <p:nvGrpSpPr>
            <p:cNvPr name="Group 10" id="10"/>
            <p:cNvGrpSpPr/>
            <p:nvPr/>
          </p:nvGrpSpPr>
          <p:grpSpPr>
            <a:xfrm rot="0">
              <a:off x="0" y="0"/>
              <a:ext cx="5783718" cy="2259972"/>
              <a:chOff x="0" y="0"/>
              <a:chExt cx="1783288" cy="696815"/>
            </a:xfrm>
          </p:grpSpPr>
          <p:sp>
            <p:nvSpPr>
              <p:cNvPr name="Freeform 11" id="11"/>
              <p:cNvSpPr/>
              <p:nvPr/>
            </p:nvSpPr>
            <p:spPr>
              <a:xfrm flipH="false" flipV="false" rot="0">
                <a:off x="0" y="0"/>
                <a:ext cx="1783288" cy="696815"/>
              </a:xfrm>
              <a:custGeom>
                <a:avLst/>
                <a:gdLst/>
                <a:ahLst/>
                <a:cxnLst/>
                <a:rect r="r" b="b" t="t" l="l"/>
                <a:pathLst>
                  <a:path h="696815" w="1783288">
                    <a:moveTo>
                      <a:pt x="1658827" y="696815"/>
                    </a:moveTo>
                    <a:lnTo>
                      <a:pt x="124460" y="696815"/>
                    </a:lnTo>
                    <a:cubicBezTo>
                      <a:pt x="55880" y="696815"/>
                      <a:pt x="0" y="640935"/>
                      <a:pt x="0" y="572355"/>
                    </a:cubicBezTo>
                    <a:lnTo>
                      <a:pt x="0" y="124460"/>
                    </a:lnTo>
                    <a:cubicBezTo>
                      <a:pt x="0" y="55880"/>
                      <a:pt x="55880" y="0"/>
                      <a:pt x="124460" y="0"/>
                    </a:cubicBezTo>
                    <a:lnTo>
                      <a:pt x="1658828" y="0"/>
                    </a:lnTo>
                    <a:cubicBezTo>
                      <a:pt x="1727408" y="0"/>
                      <a:pt x="1783288" y="55880"/>
                      <a:pt x="1783288" y="124460"/>
                    </a:cubicBezTo>
                    <a:lnTo>
                      <a:pt x="1783288" y="572355"/>
                    </a:lnTo>
                    <a:cubicBezTo>
                      <a:pt x="1783288" y="640935"/>
                      <a:pt x="1727408" y="696815"/>
                      <a:pt x="1658828" y="696815"/>
                    </a:cubicBezTo>
                    <a:close/>
                  </a:path>
                </a:pathLst>
              </a:custGeom>
              <a:solidFill>
                <a:srgbClr val="FFFFFF">
                  <a:alpha val="64706"/>
                </a:srgbClr>
              </a:solidFill>
            </p:spPr>
          </p:sp>
        </p:grpSp>
        <p:sp>
          <p:nvSpPr>
            <p:cNvPr name="Freeform 12" id="12"/>
            <p:cNvSpPr/>
            <p:nvPr/>
          </p:nvSpPr>
          <p:spPr>
            <a:xfrm flipH="false" flipV="false" rot="0">
              <a:off x="289577" y="606540"/>
              <a:ext cx="1031189" cy="1046892"/>
            </a:xfrm>
            <a:custGeom>
              <a:avLst/>
              <a:gdLst/>
              <a:ahLst/>
              <a:cxnLst/>
              <a:rect r="r" b="b" t="t" l="l"/>
              <a:pathLst>
                <a:path h="1046892" w="1031189">
                  <a:moveTo>
                    <a:pt x="0" y="0"/>
                  </a:moveTo>
                  <a:lnTo>
                    <a:pt x="1031189" y="0"/>
                  </a:lnTo>
                  <a:lnTo>
                    <a:pt x="1031189" y="1046892"/>
                  </a:lnTo>
                  <a:lnTo>
                    <a:pt x="0" y="10468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1501825" y="687815"/>
              <a:ext cx="3722688" cy="817667"/>
            </a:xfrm>
            <a:prstGeom prst="rect">
              <a:avLst/>
            </a:prstGeom>
          </p:spPr>
          <p:txBody>
            <a:bodyPr anchor="t" rtlCol="false" tIns="0" lIns="0" bIns="0" rIns="0">
              <a:spAutoFit/>
            </a:bodyPr>
            <a:lstStyle/>
            <a:p>
              <a:pPr algn="ctr">
                <a:lnSpc>
                  <a:spcPts val="5180"/>
                </a:lnSpc>
              </a:pPr>
              <a:r>
                <a:rPr lang="en-US" sz="3700">
                  <a:solidFill>
                    <a:srgbClr val="0F094F"/>
                  </a:solidFill>
                  <a:latin typeface="Canva Sans Bold"/>
                </a:rPr>
                <a:t>Native Apps</a:t>
              </a:r>
            </a:p>
          </p:txBody>
        </p:sp>
      </p:grpSp>
      <p:grpSp>
        <p:nvGrpSpPr>
          <p:cNvPr name="Group 14" id="14"/>
          <p:cNvGrpSpPr/>
          <p:nvPr/>
        </p:nvGrpSpPr>
        <p:grpSpPr>
          <a:xfrm rot="0">
            <a:off x="7107959" y="7661557"/>
            <a:ext cx="4337788" cy="1694979"/>
            <a:chOff x="0" y="0"/>
            <a:chExt cx="1783288" cy="696815"/>
          </a:xfrm>
        </p:grpSpPr>
        <p:sp>
          <p:nvSpPr>
            <p:cNvPr name="Freeform 15" id="15"/>
            <p:cNvSpPr/>
            <p:nvPr/>
          </p:nvSpPr>
          <p:spPr>
            <a:xfrm flipH="false" flipV="false" rot="0">
              <a:off x="0" y="0"/>
              <a:ext cx="1783288" cy="696815"/>
            </a:xfrm>
            <a:custGeom>
              <a:avLst/>
              <a:gdLst/>
              <a:ahLst/>
              <a:cxnLst/>
              <a:rect r="r" b="b" t="t" l="l"/>
              <a:pathLst>
                <a:path h="696815" w="1783288">
                  <a:moveTo>
                    <a:pt x="1658827" y="696815"/>
                  </a:moveTo>
                  <a:lnTo>
                    <a:pt x="124460" y="696815"/>
                  </a:lnTo>
                  <a:cubicBezTo>
                    <a:pt x="55880" y="696815"/>
                    <a:pt x="0" y="640935"/>
                    <a:pt x="0" y="572355"/>
                  </a:cubicBezTo>
                  <a:lnTo>
                    <a:pt x="0" y="124460"/>
                  </a:lnTo>
                  <a:cubicBezTo>
                    <a:pt x="0" y="55880"/>
                    <a:pt x="55880" y="0"/>
                    <a:pt x="124460" y="0"/>
                  </a:cubicBezTo>
                  <a:lnTo>
                    <a:pt x="1658828" y="0"/>
                  </a:lnTo>
                  <a:cubicBezTo>
                    <a:pt x="1727408" y="0"/>
                    <a:pt x="1783288" y="55880"/>
                    <a:pt x="1783288" y="124460"/>
                  </a:cubicBezTo>
                  <a:lnTo>
                    <a:pt x="1783288" y="572355"/>
                  </a:lnTo>
                  <a:cubicBezTo>
                    <a:pt x="1783288" y="640935"/>
                    <a:pt x="1727408" y="696815"/>
                    <a:pt x="1658828" y="696815"/>
                  </a:cubicBezTo>
                  <a:close/>
                </a:path>
              </a:pathLst>
            </a:custGeom>
            <a:solidFill>
              <a:srgbClr val="FFFFFF">
                <a:alpha val="64706"/>
              </a:srgbClr>
            </a:solidFill>
          </p:spPr>
        </p:sp>
      </p:grpSp>
      <p:sp>
        <p:nvSpPr>
          <p:cNvPr name="Freeform 16" id="16"/>
          <p:cNvSpPr/>
          <p:nvPr/>
        </p:nvSpPr>
        <p:spPr>
          <a:xfrm flipH="false" flipV="false" rot="0">
            <a:off x="7272777" y="8129188"/>
            <a:ext cx="796892" cy="779958"/>
          </a:xfrm>
          <a:custGeom>
            <a:avLst/>
            <a:gdLst/>
            <a:ahLst/>
            <a:cxnLst/>
            <a:rect r="r" b="b" t="t" l="l"/>
            <a:pathLst>
              <a:path h="779958" w="796892">
                <a:moveTo>
                  <a:pt x="0" y="0"/>
                </a:moveTo>
                <a:lnTo>
                  <a:pt x="796892" y="0"/>
                </a:lnTo>
                <a:lnTo>
                  <a:pt x="796892" y="779958"/>
                </a:lnTo>
                <a:lnTo>
                  <a:pt x="0" y="779958"/>
                </a:lnTo>
                <a:lnTo>
                  <a:pt x="0" y="0"/>
                </a:lnTo>
                <a:close/>
              </a:path>
            </a:pathLst>
          </a:custGeom>
          <a:blipFill>
            <a:blip r:embed="rId12"/>
            <a:stretch>
              <a:fillRect l="0" t="0" r="0" b="0"/>
            </a:stretch>
          </a:blipFill>
        </p:spPr>
      </p:sp>
      <p:grpSp>
        <p:nvGrpSpPr>
          <p:cNvPr name="Group 17" id="17"/>
          <p:cNvGrpSpPr/>
          <p:nvPr/>
        </p:nvGrpSpPr>
        <p:grpSpPr>
          <a:xfrm rot="0">
            <a:off x="13186988" y="7592731"/>
            <a:ext cx="4337788" cy="1694979"/>
            <a:chOff x="0" y="0"/>
            <a:chExt cx="1783288" cy="696815"/>
          </a:xfrm>
        </p:grpSpPr>
        <p:sp>
          <p:nvSpPr>
            <p:cNvPr name="Freeform 18" id="18"/>
            <p:cNvSpPr/>
            <p:nvPr/>
          </p:nvSpPr>
          <p:spPr>
            <a:xfrm flipH="false" flipV="false" rot="0">
              <a:off x="0" y="0"/>
              <a:ext cx="1783288" cy="696815"/>
            </a:xfrm>
            <a:custGeom>
              <a:avLst/>
              <a:gdLst/>
              <a:ahLst/>
              <a:cxnLst/>
              <a:rect r="r" b="b" t="t" l="l"/>
              <a:pathLst>
                <a:path h="696815" w="1783288">
                  <a:moveTo>
                    <a:pt x="1658827" y="696815"/>
                  </a:moveTo>
                  <a:lnTo>
                    <a:pt x="124460" y="696815"/>
                  </a:lnTo>
                  <a:cubicBezTo>
                    <a:pt x="55880" y="696815"/>
                    <a:pt x="0" y="640935"/>
                    <a:pt x="0" y="572355"/>
                  </a:cubicBezTo>
                  <a:lnTo>
                    <a:pt x="0" y="124460"/>
                  </a:lnTo>
                  <a:cubicBezTo>
                    <a:pt x="0" y="55880"/>
                    <a:pt x="55880" y="0"/>
                    <a:pt x="124460" y="0"/>
                  </a:cubicBezTo>
                  <a:lnTo>
                    <a:pt x="1658828" y="0"/>
                  </a:lnTo>
                  <a:cubicBezTo>
                    <a:pt x="1727408" y="0"/>
                    <a:pt x="1783288" y="55880"/>
                    <a:pt x="1783288" y="124460"/>
                  </a:cubicBezTo>
                  <a:lnTo>
                    <a:pt x="1783288" y="572355"/>
                  </a:lnTo>
                  <a:cubicBezTo>
                    <a:pt x="1783288" y="640935"/>
                    <a:pt x="1727408" y="696815"/>
                    <a:pt x="1658828" y="696815"/>
                  </a:cubicBezTo>
                  <a:close/>
                </a:path>
              </a:pathLst>
            </a:custGeom>
            <a:solidFill>
              <a:srgbClr val="FFFFFF">
                <a:alpha val="64706"/>
              </a:srgbClr>
            </a:solidFill>
          </p:spPr>
        </p:sp>
      </p:grpSp>
      <p:sp>
        <p:nvSpPr>
          <p:cNvPr name="Freeform 19" id="19"/>
          <p:cNvSpPr/>
          <p:nvPr/>
        </p:nvSpPr>
        <p:spPr>
          <a:xfrm flipH="false" flipV="false" rot="0">
            <a:off x="13350747" y="8020832"/>
            <a:ext cx="1122332" cy="976429"/>
          </a:xfrm>
          <a:custGeom>
            <a:avLst/>
            <a:gdLst/>
            <a:ahLst/>
            <a:cxnLst/>
            <a:rect r="r" b="b" t="t" l="l"/>
            <a:pathLst>
              <a:path h="976429" w="1122332">
                <a:moveTo>
                  <a:pt x="0" y="0"/>
                </a:moveTo>
                <a:lnTo>
                  <a:pt x="1122332" y="0"/>
                </a:lnTo>
                <a:lnTo>
                  <a:pt x="1122332" y="976429"/>
                </a:lnTo>
                <a:lnTo>
                  <a:pt x="0" y="976429"/>
                </a:lnTo>
                <a:lnTo>
                  <a:pt x="0" y="0"/>
                </a:lnTo>
                <a:close/>
              </a:path>
            </a:pathLst>
          </a:custGeom>
          <a:blipFill>
            <a:blip r:embed="rId13"/>
            <a:stretch>
              <a:fillRect l="0" t="0" r="0" b="0"/>
            </a:stretch>
          </a:blipFill>
        </p:spPr>
      </p:sp>
      <p:sp>
        <p:nvSpPr>
          <p:cNvPr name="TextBox 20" id="20"/>
          <p:cNvSpPr txBox="true"/>
          <p:nvPr/>
        </p:nvSpPr>
        <p:spPr>
          <a:xfrm rot="0">
            <a:off x="1028823" y="2038249"/>
            <a:ext cx="7576817" cy="1117294"/>
          </a:xfrm>
          <a:prstGeom prst="rect">
            <a:avLst/>
          </a:prstGeom>
        </p:spPr>
        <p:txBody>
          <a:bodyPr anchor="t" rtlCol="false" tIns="0" lIns="0" bIns="0" rIns="0">
            <a:spAutoFit/>
          </a:bodyPr>
          <a:lstStyle/>
          <a:p>
            <a:pPr algn="just">
              <a:lnSpc>
                <a:spcPts val="7805"/>
              </a:lnSpc>
            </a:pPr>
            <a:r>
              <a:rPr lang="en-US" sz="7095">
                <a:solidFill>
                  <a:srgbClr val="FFFFFF"/>
                </a:solidFill>
                <a:latin typeface="Helvetica World Bold"/>
              </a:rPr>
              <a:t>REVIEW OF</a:t>
            </a:r>
          </a:p>
        </p:txBody>
      </p:sp>
      <p:sp>
        <p:nvSpPr>
          <p:cNvPr name="TextBox 21" id="21"/>
          <p:cNvSpPr txBox="true"/>
          <p:nvPr/>
        </p:nvSpPr>
        <p:spPr>
          <a:xfrm rot="0">
            <a:off x="1028823" y="3109673"/>
            <a:ext cx="5901460" cy="1022538"/>
          </a:xfrm>
          <a:prstGeom prst="rect">
            <a:avLst/>
          </a:prstGeom>
        </p:spPr>
        <p:txBody>
          <a:bodyPr anchor="t" rtlCol="false" tIns="0" lIns="0" bIns="0" rIns="0">
            <a:spAutoFit/>
          </a:bodyPr>
          <a:lstStyle/>
          <a:p>
            <a:pPr algn="just">
              <a:lnSpc>
                <a:spcPts val="7179"/>
              </a:lnSpc>
            </a:pPr>
            <a:r>
              <a:rPr lang="en-US" sz="6526">
                <a:solidFill>
                  <a:srgbClr val="47C5FB"/>
                </a:solidFill>
                <a:latin typeface="Helvetica World Bold"/>
              </a:rPr>
              <a:t>MOBILE APPS</a:t>
            </a:r>
          </a:p>
        </p:txBody>
      </p:sp>
      <p:sp>
        <p:nvSpPr>
          <p:cNvPr name="TextBox 22" id="22"/>
          <p:cNvSpPr txBox="true"/>
          <p:nvPr/>
        </p:nvSpPr>
        <p:spPr>
          <a:xfrm rot="0">
            <a:off x="1682163" y="850900"/>
            <a:ext cx="2382009" cy="384175"/>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Bold"/>
              </a:rPr>
              <a:t>Salford &amp; Co.</a:t>
            </a:r>
          </a:p>
        </p:txBody>
      </p:sp>
      <p:sp>
        <p:nvSpPr>
          <p:cNvPr name="TextBox 23" id="23"/>
          <p:cNvSpPr txBox="true"/>
          <p:nvPr/>
        </p:nvSpPr>
        <p:spPr>
          <a:xfrm rot="0">
            <a:off x="1028930" y="4746052"/>
            <a:ext cx="8675116" cy="1955165"/>
          </a:xfrm>
          <a:prstGeom prst="rect">
            <a:avLst/>
          </a:prstGeom>
        </p:spPr>
        <p:txBody>
          <a:bodyPr anchor="t" rtlCol="false" tIns="0" lIns="0" bIns="0" rIns="0">
            <a:spAutoFit/>
          </a:bodyPr>
          <a:lstStyle/>
          <a:p>
            <a:pPr algn="just">
              <a:lnSpc>
                <a:spcPts val="3519"/>
              </a:lnSpc>
            </a:pPr>
            <a:r>
              <a:rPr lang="en-US" sz="3199">
                <a:solidFill>
                  <a:srgbClr val="FFFFFF"/>
                </a:solidFill>
                <a:latin typeface="Helvetica World Bold"/>
              </a:rPr>
              <a:t>Mobile apps are categorized in various ways depending on how developers strive to achieve high quality while optimizing available resources and reducing costs.</a:t>
            </a:r>
          </a:p>
        </p:txBody>
      </p:sp>
      <p:sp>
        <p:nvSpPr>
          <p:cNvPr name="TextBox 24" id="24"/>
          <p:cNvSpPr txBox="true"/>
          <p:nvPr/>
        </p:nvSpPr>
        <p:spPr>
          <a:xfrm rot="0">
            <a:off x="8352469" y="7769358"/>
            <a:ext cx="2792016" cy="629919"/>
          </a:xfrm>
          <a:prstGeom prst="rect">
            <a:avLst/>
          </a:prstGeom>
        </p:spPr>
        <p:txBody>
          <a:bodyPr anchor="t" rtlCol="false" tIns="0" lIns="0" bIns="0" rIns="0">
            <a:spAutoFit/>
          </a:bodyPr>
          <a:lstStyle/>
          <a:p>
            <a:pPr algn="ctr">
              <a:lnSpc>
                <a:spcPts val="5180"/>
              </a:lnSpc>
            </a:pPr>
            <a:r>
              <a:rPr lang="en-US" sz="3700">
                <a:solidFill>
                  <a:srgbClr val="0F094F"/>
                </a:solidFill>
                <a:latin typeface="Canva Sans Bold"/>
              </a:rPr>
              <a:t>Progressive</a:t>
            </a:r>
          </a:p>
        </p:txBody>
      </p:sp>
      <p:sp>
        <p:nvSpPr>
          <p:cNvPr name="TextBox 25" id="25"/>
          <p:cNvSpPr txBox="true"/>
          <p:nvPr/>
        </p:nvSpPr>
        <p:spPr>
          <a:xfrm rot="0">
            <a:off x="8352469" y="8452492"/>
            <a:ext cx="2792016" cy="629919"/>
          </a:xfrm>
          <a:prstGeom prst="rect">
            <a:avLst/>
          </a:prstGeom>
        </p:spPr>
        <p:txBody>
          <a:bodyPr anchor="t" rtlCol="false" tIns="0" lIns="0" bIns="0" rIns="0">
            <a:spAutoFit/>
          </a:bodyPr>
          <a:lstStyle/>
          <a:p>
            <a:pPr algn="ctr">
              <a:lnSpc>
                <a:spcPts val="5180"/>
              </a:lnSpc>
            </a:pPr>
            <a:r>
              <a:rPr lang="en-US" sz="3700">
                <a:solidFill>
                  <a:srgbClr val="0F094F"/>
                </a:solidFill>
                <a:latin typeface="Canva Sans Bold"/>
              </a:rPr>
              <a:t>Web Apps</a:t>
            </a:r>
          </a:p>
        </p:txBody>
      </p:sp>
      <p:sp>
        <p:nvSpPr>
          <p:cNvPr name="TextBox 26" id="26"/>
          <p:cNvSpPr txBox="true"/>
          <p:nvPr/>
        </p:nvSpPr>
        <p:spPr>
          <a:xfrm rot="0">
            <a:off x="14003115" y="8177259"/>
            <a:ext cx="3521661" cy="596899"/>
          </a:xfrm>
          <a:prstGeom prst="rect">
            <a:avLst/>
          </a:prstGeom>
        </p:spPr>
        <p:txBody>
          <a:bodyPr anchor="t" rtlCol="false" tIns="0" lIns="0" bIns="0" rIns="0">
            <a:spAutoFit/>
          </a:bodyPr>
          <a:lstStyle/>
          <a:p>
            <a:pPr algn="ctr">
              <a:lnSpc>
                <a:spcPts val="4900"/>
              </a:lnSpc>
            </a:pPr>
            <a:r>
              <a:rPr lang="en-US" sz="3500">
                <a:solidFill>
                  <a:srgbClr val="0F094F"/>
                </a:solidFill>
                <a:latin typeface="Canva Sans Bold"/>
              </a:rPr>
              <a:t>Hybrid Apps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6553749" y="-2075379"/>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833560" y="3872795"/>
            <a:ext cx="3100573" cy="8710"/>
          </a:xfrm>
          <a:prstGeom prst="line">
            <a:avLst/>
          </a:prstGeom>
          <a:ln cap="flat" w="76200">
            <a:solidFill>
              <a:srgbClr val="FFFFFF"/>
            </a:solidFill>
            <a:prstDash val="solid"/>
            <a:headEnd type="none" len="sm" w="sm"/>
            <a:tailEnd type="none" len="sm" w="sm"/>
          </a:ln>
        </p:spPr>
      </p:sp>
      <p:sp>
        <p:nvSpPr>
          <p:cNvPr name="Freeform 5" id="5"/>
          <p:cNvSpPr/>
          <p:nvPr/>
        </p:nvSpPr>
        <p:spPr>
          <a:xfrm flipH="false" flipV="false" rot="0">
            <a:off x="1028823" y="796474"/>
            <a:ext cx="434120" cy="538975"/>
          </a:xfrm>
          <a:custGeom>
            <a:avLst/>
            <a:gdLst/>
            <a:ahLst/>
            <a:cxnLst/>
            <a:rect r="r" b="b" t="t" l="l"/>
            <a:pathLst>
              <a:path h="538975" w="434120">
                <a:moveTo>
                  <a:pt x="0" y="0"/>
                </a:moveTo>
                <a:lnTo>
                  <a:pt x="434120" y="0"/>
                </a:lnTo>
                <a:lnTo>
                  <a:pt x="434120" y="538975"/>
                </a:lnTo>
                <a:lnTo>
                  <a:pt x="0" y="5389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357703" y="-4641936"/>
            <a:ext cx="6327760" cy="6327760"/>
          </a:xfrm>
          <a:custGeom>
            <a:avLst/>
            <a:gdLst/>
            <a:ahLst/>
            <a:cxnLst/>
            <a:rect r="r" b="b" t="t" l="l"/>
            <a:pathLst>
              <a:path h="6327760" w="6327760">
                <a:moveTo>
                  <a:pt x="0" y="0"/>
                </a:moveTo>
                <a:lnTo>
                  <a:pt x="6327760" y="0"/>
                </a:lnTo>
                <a:lnTo>
                  <a:pt x="6327760" y="6327760"/>
                </a:lnTo>
                <a:lnTo>
                  <a:pt x="0" y="6327760"/>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697936" y="6429760"/>
            <a:ext cx="6327760" cy="6327760"/>
          </a:xfrm>
          <a:custGeom>
            <a:avLst/>
            <a:gdLst/>
            <a:ahLst/>
            <a:cxnLst/>
            <a:rect r="r" b="b" t="t" l="l"/>
            <a:pathLst>
              <a:path h="6327760" w="6327760">
                <a:moveTo>
                  <a:pt x="0" y="0"/>
                </a:moveTo>
                <a:lnTo>
                  <a:pt x="6327760" y="0"/>
                </a:lnTo>
                <a:lnTo>
                  <a:pt x="6327760" y="6327760"/>
                </a:lnTo>
                <a:lnTo>
                  <a:pt x="0" y="6327760"/>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420622" y="4370922"/>
            <a:ext cx="210558" cy="213765"/>
          </a:xfrm>
          <a:custGeom>
            <a:avLst/>
            <a:gdLst/>
            <a:ahLst/>
            <a:cxnLst/>
            <a:rect r="r" b="b" t="t" l="l"/>
            <a:pathLst>
              <a:path h="213765" w="210558">
                <a:moveTo>
                  <a:pt x="0" y="0"/>
                </a:moveTo>
                <a:lnTo>
                  <a:pt x="210558" y="0"/>
                </a:lnTo>
                <a:lnTo>
                  <a:pt x="210558" y="213765"/>
                </a:lnTo>
                <a:lnTo>
                  <a:pt x="0" y="2137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420622" y="5738911"/>
            <a:ext cx="210558" cy="213765"/>
          </a:xfrm>
          <a:custGeom>
            <a:avLst/>
            <a:gdLst/>
            <a:ahLst/>
            <a:cxnLst/>
            <a:rect r="r" b="b" t="t" l="l"/>
            <a:pathLst>
              <a:path h="213765" w="210558">
                <a:moveTo>
                  <a:pt x="0" y="0"/>
                </a:moveTo>
                <a:lnTo>
                  <a:pt x="210558" y="0"/>
                </a:lnTo>
                <a:lnTo>
                  <a:pt x="210558" y="213765"/>
                </a:lnTo>
                <a:lnTo>
                  <a:pt x="0" y="2137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420622" y="7106900"/>
            <a:ext cx="210558" cy="213765"/>
          </a:xfrm>
          <a:custGeom>
            <a:avLst/>
            <a:gdLst/>
            <a:ahLst/>
            <a:cxnLst/>
            <a:rect r="r" b="b" t="t" l="l"/>
            <a:pathLst>
              <a:path h="213765" w="210558">
                <a:moveTo>
                  <a:pt x="0" y="0"/>
                </a:moveTo>
                <a:lnTo>
                  <a:pt x="210558" y="0"/>
                </a:lnTo>
                <a:lnTo>
                  <a:pt x="210558" y="213765"/>
                </a:lnTo>
                <a:lnTo>
                  <a:pt x="0" y="2137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420622" y="7884985"/>
            <a:ext cx="210558" cy="213765"/>
          </a:xfrm>
          <a:custGeom>
            <a:avLst/>
            <a:gdLst/>
            <a:ahLst/>
            <a:cxnLst/>
            <a:rect r="r" b="b" t="t" l="l"/>
            <a:pathLst>
              <a:path h="213765" w="210558">
                <a:moveTo>
                  <a:pt x="0" y="0"/>
                </a:moveTo>
                <a:lnTo>
                  <a:pt x="210558" y="0"/>
                </a:lnTo>
                <a:lnTo>
                  <a:pt x="210558" y="213765"/>
                </a:lnTo>
                <a:lnTo>
                  <a:pt x="0" y="2137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420622" y="9251275"/>
            <a:ext cx="210558" cy="213765"/>
          </a:xfrm>
          <a:custGeom>
            <a:avLst/>
            <a:gdLst/>
            <a:ahLst/>
            <a:cxnLst/>
            <a:rect r="r" b="b" t="t" l="l"/>
            <a:pathLst>
              <a:path h="213765" w="210558">
                <a:moveTo>
                  <a:pt x="0" y="0"/>
                </a:moveTo>
                <a:lnTo>
                  <a:pt x="210558" y="0"/>
                </a:lnTo>
                <a:lnTo>
                  <a:pt x="210558" y="213764"/>
                </a:lnTo>
                <a:lnTo>
                  <a:pt x="0" y="2137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9572854" y="2065926"/>
            <a:ext cx="2303888" cy="2341945"/>
          </a:xfrm>
          <a:custGeom>
            <a:avLst/>
            <a:gdLst/>
            <a:ahLst/>
            <a:cxnLst/>
            <a:rect r="r" b="b" t="t" l="l"/>
            <a:pathLst>
              <a:path h="2341945" w="2303888">
                <a:moveTo>
                  <a:pt x="0" y="0"/>
                </a:moveTo>
                <a:lnTo>
                  <a:pt x="2303888" y="0"/>
                </a:lnTo>
                <a:lnTo>
                  <a:pt x="2303888" y="2341945"/>
                </a:lnTo>
                <a:lnTo>
                  <a:pt x="0" y="2341945"/>
                </a:lnTo>
                <a:lnTo>
                  <a:pt x="0" y="0"/>
                </a:lnTo>
                <a:close/>
              </a:path>
            </a:pathLst>
          </a:custGeom>
          <a:blipFill>
            <a:blip r:embed="rId11"/>
            <a:stretch>
              <a:fillRect l="0" t="0" r="0" b="0"/>
            </a:stretch>
          </a:blipFill>
        </p:spPr>
      </p:sp>
      <p:sp>
        <p:nvSpPr>
          <p:cNvPr name="Freeform 14" id="14"/>
          <p:cNvSpPr/>
          <p:nvPr/>
        </p:nvSpPr>
        <p:spPr>
          <a:xfrm flipH="false" flipV="false" rot="0">
            <a:off x="13610933" y="2305332"/>
            <a:ext cx="3109901" cy="2048648"/>
          </a:xfrm>
          <a:custGeom>
            <a:avLst/>
            <a:gdLst/>
            <a:ahLst/>
            <a:cxnLst/>
            <a:rect r="r" b="b" t="t" l="l"/>
            <a:pathLst>
              <a:path h="2048648" w="3109901">
                <a:moveTo>
                  <a:pt x="0" y="0"/>
                </a:moveTo>
                <a:lnTo>
                  <a:pt x="3109901" y="0"/>
                </a:lnTo>
                <a:lnTo>
                  <a:pt x="3109901" y="2048647"/>
                </a:lnTo>
                <a:lnTo>
                  <a:pt x="0" y="2048647"/>
                </a:lnTo>
                <a:lnTo>
                  <a:pt x="0" y="0"/>
                </a:lnTo>
                <a:close/>
              </a:path>
            </a:pathLst>
          </a:custGeom>
          <a:blipFill>
            <a:blip r:embed="rId12"/>
            <a:stretch>
              <a:fillRect l="0" t="0" r="0" b="0"/>
            </a:stretch>
          </a:blipFill>
        </p:spPr>
      </p:sp>
      <p:sp>
        <p:nvSpPr>
          <p:cNvPr name="Freeform 15" id="15"/>
          <p:cNvSpPr/>
          <p:nvPr/>
        </p:nvSpPr>
        <p:spPr>
          <a:xfrm flipH="false" flipV="false" rot="0">
            <a:off x="10692655" y="911743"/>
            <a:ext cx="1616879" cy="774081"/>
          </a:xfrm>
          <a:custGeom>
            <a:avLst/>
            <a:gdLst/>
            <a:ahLst/>
            <a:cxnLst/>
            <a:rect r="r" b="b" t="t" l="l"/>
            <a:pathLst>
              <a:path h="774081" w="1616879">
                <a:moveTo>
                  <a:pt x="0" y="0"/>
                </a:moveTo>
                <a:lnTo>
                  <a:pt x="1616879" y="0"/>
                </a:lnTo>
                <a:lnTo>
                  <a:pt x="1616879" y="774081"/>
                </a:lnTo>
                <a:lnTo>
                  <a:pt x="0" y="77408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12854319" y="724820"/>
            <a:ext cx="6811874" cy="1016350"/>
          </a:xfrm>
          <a:prstGeom prst="rect">
            <a:avLst/>
          </a:prstGeom>
        </p:spPr>
        <p:txBody>
          <a:bodyPr anchor="t" rtlCol="false" tIns="0" lIns="0" bIns="0" rIns="0">
            <a:spAutoFit/>
          </a:bodyPr>
          <a:lstStyle/>
          <a:p>
            <a:pPr algn="just">
              <a:lnSpc>
                <a:spcPts val="7109"/>
              </a:lnSpc>
            </a:pPr>
            <a:r>
              <a:rPr lang="en-US" sz="6463">
                <a:solidFill>
                  <a:srgbClr val="FFFFFF"/>
                </a:solidFill>
                <a:latin typeface="Helvetica World Bold"/>
              </a:rPr>
              <a:t>PROS</a:t>
            </a:r>
          </a:p>
        </p:txBody>
      </p:sp>
      <p:sp>
        <p:nvSpPr>
          <p:cNvPr name="Freeform 17" id="17"/>
          <p:cNvSpPr/>
          <p:nvPr/>
        </p:nvSpPr>
        <p:spPr>
          <a:xfrm flipH="false" flipV="false" rot="0">
            <a:off x="10773839" y="6524787"/>
            <a:ext cx="1612163" cy="826233"/>
          </a:xfrm>
          <a:custGeom>
            <a:avLst/>
            <a:gdLst/>
            <a:ahLst/>
            <a:cxnLst/>
            <a:rect r="r" b="b" t="t" l="l"/>
            <a:pathLst>
              <a:path h="826233" w="1612163">
                <a:moveTo>
                  <a:pt x="0" y="0"/>
                </a:moveTo>
                <a:lnTo>
                  <a:pt x="1612163" y="0"/>
                </a:lnTo>
                <a:lnTo>
                  <a:pt x="1612163" y="826234"/>
                </a:lnTo>
                <a:lnTo>
                  <a:pt x="0" y="82623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8" id="18"/>
          <p:cNvSpPr/>
          <p:nvPr/>
        </p:nvSpPr>
        <p:spPr>
          <a:xfrm flipH="false" flipV="false" rot="0">
            <a:off x="9761324" y="7474846"/>
            <a:ext cx="2025031" cy="1465616"/>
          </a:xfrm>
          <a:custGeom>
            <a:avLst/>
            <a:gdLst/>
            <a:ahLst/>
            <a:cxnLst/>
            <a:rect r="r" b="b" t="t" l="l"/>
            <a:pathLst>
              <a:path h="1465616" w="2025031">
                <a:moveTo>
                  <a:pt x="0" y="0"/>
                </a:moveTo>
                <a:lnTo>
                  <a:pt x="2025031" y="0"/>
                </a:lnTo>
                <a:lnTo>
                  <a:pt x="2025031" y="1465616"/>
                </a:lnTo>
                <a:lnTo>
                  <a:pt x="0" y="146561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9" id="19"/>
          <p:cNvSpPr/>
          <p:nvPr/>
        </p:nvSpPr>
        <p:spPr>
          <a:xfrm flipH="false" flipV="false" rot="0">
            <a:off x="14535217" y="7417696"/>
            <a:ext cx="1476682" cy="1476682"/>
          </a:xfrm>
          <a:custGeom>
            <a:avLst/>
            <a:gdLst/>
            <a:ahLst/>
            <a:cxnLst/>
            <a:rect r="r" b="b" t="t" l="l"/>
            <a:pathLst>
              <a:path h="1476682" w="1476682">
                <a:moveTo>
                  <a:pt x="0" y="0"/>
                </a:moveTo>
                <a:lnTo>
                  <a:pt x="1476683" y="0"/>
                </a:lnTo>
                <a:lnTo>
                  <a:pt x="1476683" y="1476682"/>
                </a:lnTo>
                <a:lnTo>
                  <a:pt x="0" y="147668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20" id="20"/>
          <p:cNvSpPr txBox="true"/>
          <p:nvPr/>
        </p:nvSpPr>
        <p:spPr>
          <a:xfrm rot="0">
            <a:off x="12854319" y="6304704"/>
            <a:ext cx="7002027" cy="1046316"/>
          </a:xfrm>
          <a:prstGeom prst="rect">
            <a:avLst/>
          </a:prstGeom>
        </p:spPr>
        <p:txBody>
          <a:bodyPr anchor="t" rtlCol="false" tIns="0" lIns="0" bIns="0" rIns="0">
            <a:spAutoFit/>
          </a:bodyPr>
          <a:lstStyle/>
          <a:p>
            <a:pPr algn="just">
              <a:lnSpc>
                <a:spcPts val="7308"/>
              </a:lnSpc>
            </a:pPr>
            <a:r>
              <a:rPr lang="en-US" sz="6643">
                <a:solidFill>
                  <a:srgbClr val="FFFFFF"/>
                </a:solidFill>
                <a:latin typeface="Helvetica World Bold"/>
              </a:rPr>
              <a:t>CONS</a:t>
            </a:r>
          </a:p>
        </p:txBody>
      </p:sp>
      <p:grpSp>
        <p:nvGrpSpPr>
          <p:cNvPr name="Group 21" id="21"/>
          <p:cNvGrpSpPr/>
          <p:nvPr/>
        </p:nvGrpSpPr>
        <p:grpSpPr>
          <a:xfrm rot="0">
            <a:off x="8947695" y="4553720"/>
            <a:ext cx="3652289" cy="1066415"/>
            <a:chOff x="0" y="0"/>
            <a:chExt cx="961920" cy="280867"/>
          </a:xfrm>
        </p:grpSpPr>
        <p:sp>
          <p:nvSpPr>
            <p:cNvPr name="Freeform 22" id="22"/>
            <p:cNvSpPr/>
            <p:nvPr/>
          </p:nvSpPr>
          <p:spPr>
            <a:xfrm flipH="false" flipV="false" rot="0">
              <a:off x="0" y="0"/>
              <a:ext cx="961920" cy="280867"/>
            </a:xfrm>
            <a:custGeom>
              <a:avLst/>
              <a:gdLst/>
              <a:ahLst/>
              <a:cxnLst/>
              <a:rect r="r" b="b" t="t" l="l"/>
              <a:pathLst>
                <a:path h="280867" w="961920">
                  <a:moveTo>
                    <a:pt x="108107" y="0"/>
                  </a:moveTo>
                  <a:lnTo>
                    <a:pt x="853813" y="0"/>
                  </a:lnTo>
                  <a:cubicBezTo>
                    <a:pt x="882485" y="0"/>
                    <a:pt x="909982" y="11390"/>
                    <a:pt x="930256" y="31664"/>
                  </a:cubicBezTo>
                  <a:cubicBezTo>
                    <a:pt x="950530" y="51938"/>
                    <a:pt x="961920" y="79435"/>
                    <a:pt x="961920" y="108107"/>
                  </a:cubicBezTo>
                  <a:lnTo>
                    <a:pt x="961920" y="172760"/>
                  </a:lnTo>
                  <a:cubicBezTo>
                    <a:pt x="961920" y="232465"/>
                    <a:pt x="913519" y="280867"/>
                    <a:pt x="853813" y="280867"/>
                  </a:cubicBezTo>
                  <a:lnTo>
                    <a:pt x="108107" y="280867"/>
                  </a:lnTo>
                  <a:cubicBezTo>
                    <a:pt x="79435" y="280867"/>
                    <a:pt x="51938" y="269477"/>
                    <a:pt x="31664" y="249203"/>
                  </a:cubicBezTo>
                  <a:cubicBezTo>
                    <a:pt x="11390" y="228929"/>
                    <a:pt x="0" y="201431"/>
                    <a:pt x="0" y="172760"/>
                  </a:cubicBezTo>
                  <a:lnTo>
                    <a:pt x="0" y="108107"/>
                  </a:lnTo>
                  <a:cubicBezTo>
                    <a:pt x="0" y="48401"/>
                    <a:pt x="48401" y="0"/>
                    <a:pt x="108107" y="0"/>
                  </a:cubicBezTo>
                  <a:close/>
                </a:path>
              </a:pathLst>
            </a:custGeom>
            <a:solidFill>
              <a:srgbClr val="00569E"/>
            </a:solidFill>
          </p:spPr>
        </p:sp>
        <p:sp>
          <p:nvSpPr>
            <p:cNvPr name="TextBox 23" id="23"/>
            <p:cNvSpPr txBox="true"/>
            <p:nvPr/>
          </p:nvSpPr>
          <p:spPr>
            <a:xfrm>
              <a:off x="0" y="28575"/>
              <a:ext cx="961920" cy="252292"/>
            </a:xfrm>
            <a:prstGeom prst="rect">
              <a:avLst/>
            </a:prstGeom>
          </p:spPr>
          <p:txBody>
            <a:bodyPr anchor="ctr" rtlCol="false" tIns="50800" lIns="50800" bIns="50800" rIns="50800"/>
            <a:lstStyle/>
            <a:p>
              <a:pPr algn="ctr">
                <a:lnSpc>
                  <a:spcPts val="2749"/>
                </a:lnSpc>
              </a:pPr>
            </a:p>
          </p:txBody>
        </p:sp>
      </p:grpSp>
      <p:sp>
        <p:nvSpPr>
          <p:cNvPr name="TextBox 24" id="24"/>
          <p:cNvSpPr txBox="true"/>
          <p:nvPr/>
        </p:nvSpPr>
        <p:spPr>
          <a:xfrm rot="0">
            <a:off x="915292" y="1411649"/>
            <a:ext cx="8115177" cy="1202690"/>
          </a:xfrm>
          <a:prstGeom prst="rect">
            <a:avLst/>
          </a:prstGeom>
        </p:spPr>
        <p:txBody>
          <a:bodyPr anchor="t" rtlCol="false" tIns="0" lIns="0" bIns="0" rIns="0">
            <a:spAutoFit/>
          </a:bodyPr>
          <a:lstStyle/>
          <a:p>
            <a:pPr algn="just">
              <a:lnSpc>
                <a:spcPts val="8470"/>
              </a:lnSpc>
            </a:pPr>
            <a:r>
              <a:rPr lang="en-US" sz="7700">
                <a:solidFill>
                  <a:srgbClr val="FFFFFF"/>
                </a:solidFill>
                <a:latin typeface="Helvetica World Bold"/>
              </a:rPr>
              <a:t>NATIVE </a:t>
            </a:r>
          </a:p>
        </p:txBody>
      </p:sp>
      <p:sp>
        <p:nvSpPr>
          <p:cNvPr name="TextBox 25" id="25"/>
          <p:cNvSpPr txBox="true"/>
          <p:nvPr/>
        </p:nvSpPr>
        <p:spPr>
          <a:xfrm rot="0">
            <a:off x="915292" y="2585289"/>
            <a:ext cx="3100907" cy="1116057"/>
          </a:xfrm>
          <a:prstGeom prst="rect">
            <a:avLst/>
          </a:prstGeom>
        </p:spPr>
        <p:txBody>
          <a:bodyPr anchor="t" rtlCol="false" tIns="0" lIns="0" bIns="0" rIns="0">
            <a:spAutoFit/>
          </a:bodyPr>
          <a:lstStyle/>
          <a:p>
            <a:pPr algn="just">
              <a:lnSpc>
                <a:spcPts val="7883"/>
              </a:lnSpc>
            </a:pPr>
            <a:r>
              <a:rPr lang="en-US" sz="7167">
                <a:solidFill>
                  <a:srgbClr val="47C5FB"/>
                </a:solidFill>
                <a:latin typeface="Helvetica World Bold"/>
              </a:rPr>
              <a:t>APPS</a:t>
            </a:r>
          </a:p>
        </p:txBody>
      </p:sp>
      <p:sp>
        <p:nvSpPr>
          <p:cNvPr name="TextBox 26" id="26"/>
          <p:cNvSpPr txBox="true"/>
          <p:nvPr/>
        </p:nvSpPr>
        <p:spPr>
          <a:xfrm rot="0">
            <a:off x="1552231" y="825049"/>
            <a:ext cx="2382009" cy="384175"/>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Bold"/>
              </a:rPr>
              <a:t>Salford &amp; Co.</a:t>
            </a:r>
          </a:p>
        </p:txBody>
      </p:sp>
      <p:sp>
        <p:nvSpPr>
          <p:cNvPr name="TextBox 27" id="27"/>
          <p:cNvSpPr txBox="true"/>
          <p:nvPr/>
        </p:nvSpPr>
        <p:spPr>
          <a:xfrm rot="0">
            <a:off x="751408" y="4283460"/>
            <a:ext cx="6365600" cy="1038860"/>
          </a:xfrm>
          <a:prstGeom prst="rect">
            <a:avLst/>
          </a:prstGeom>
        </p:spPr>
        <p:txBody>
          <a:bodyPr anchor="t" rtlCol="false" tIns="0" lIns="0" bIns="0" rIns="0">
            <a:spAutoFit/>
          </a:bodyPr>
          <a:lstStyle/>
          <a:p>
            <a:pPr algn="just">
              <a:lnSpc>
                <a:spcPts val="2530"/>
              </a:lnSpc>
            </a:pPr>
            <a:r>
              <a:rPr lang="en-US" sz="2300">
                <a:solidFill>
                  <a:srgbClr val="FFFFFF"/>
                </a:solidFill>
                <a:latin typeface="Helvetica World Bold"/>
              </a:rPr>
              <a:t>These are applications developed specifically for a particular platform. Hence written in the platforms Native Language.</a:t>
            </a:r>
          </a:p>
        </p:txBody>
      </p:sp>
      <p:sp>
        <p:nvSpPr>
          <p:cNvPr name="TextBox 28" id="28"/>
          <p:cNvSpPr txBox="true"/>
          <p:nvPr/>
        </p:nvSpPr>
        <p:spPr>
          <a:xfrm rot="0">
            <a:off x="751408" y="5629660"/>
            <a:ext cx="6365600" cy="1038860"/>
          </a:xfrm>
          <a:prstGeom prst="rect">
            <a:avLst/>
          </a:prstGeom>
        </p:spPr>
        <p:txBody>
          <a:bodyPr anchor="t" rtlCol="false" tIns="0" lIns="0" bIns="0" rIns="0">
            <a:spAutoFit/>
          </a:bodyPr>
          <a:lstStyle/>
          <a:p>
            <a:pPr algn="just">
              <a:lnSpc>
                <a:spcPts val="2530"/>
              </a:lnSpc>
            </a:pPr>
            <a:r>
              <a:rPr lang="en-US" sz="2300">
                <a:solidFill>
                  <a:srgbClr val="FFFFFF"/>
                </a:solidFill>
                <a:latin typeface="Helvetica World Bold"/>
              </a:rPr>
              <a:t>They provide high performance apps and allow access to features like camera , GPS, speakers for an optimal user experience.</a:t>
            </a:r>
          </a:p>
        </p:txBody>
      </p:sp>
      <p:sp>
        <p:nvSpPr>
          <p:cNvPr name="TextBox 29" id="29"/>
          <p:cNvSpPr txBox="true"/>
          <p:nvPr/>
        </p:nvSpPr>
        <p:spPr>
          <a:xfrm rot="0">
            <a:off x="751638" y="6975860"/>
            <a:ext cx="6365600" cy="699135"/>
          </a:xfrm>
          <a:prstGeom prst="rect">
            <a:avLst/>
          </a:prstGeom>
        </p:spPr>
        <p:txBody>
          <a:bodyPr anchor="t" rtlCol="false" tIns="0" lIns="0" bIns="0" rIns="0">
            <a:spAutoFit/>
          </a:bodyPr>
          <a:lstStyle/>
          <a:p>
            <a:pPr algn="just">
              <a:lnSpc>
                <a:spcPts val="2530"/>
              </a:lnSpc>
            </a:pPr>
            <a:r>
              <a:rPr lang="en-US" sz="2300">
                <a:solidFill>
                  <a:srgbClr val="FFFFFF"/>
                </a:solidFill>
                <a:latin typeface="Helvetica World Bold"/>
              </a:rPr>
              <a:t>This app can be installed on the user’s home device.</a:t>
            </a:r>
          </a:p>
        </p:txBody>
      </p:sp>
      <p:sp>
        <p:nvSpPr>
          <p:cNvPr name="TextBox 30" id="30"/>
          <p:cNvSpPr txBox="true"/>
          <p:nvPr/>
        </p:nvSpPr>
        <p:spPr>
          <a:xfrm rot="0">
            <a:off x="751333" y="9203247"/>
            <a:ext cx="6365600" cy="699135"/>
          </a:xfrm>
          <a:prstGeom prst="rect">
            <a:avLst/>
          </a:prstGeom>
        </p:spPr>
        <p:txBody>
          <a:bodyPr anchor="t" rtlCol="false" tIns="0" lIns="0" bIns="0" rIns="0">
            <a:spAutoFit/>
          </a:bodyPr>
          <a:lstStyle/>
          <a:p>
            <a:pPr algn="just">
              <a:lnSpc>
                <a:spcPts val="2530"/>
              </a:lnSpc>
            </a:pPr>
            <a:r>
              <a:rPr lang="en-US" sz="2300">
                <a:solidFill>
                  <a:srgbClr val="FFFFFF"/>
                </a:solidFill>
                <a:latin typeface="Helvetica World Bold"/>
              </a:rPr>
              <a:t>Examples of Native Apps are Facebook by Meta Inc.</a:t>
            </a:r>
          </a:p>
        </p:txBody>
      </p:sp>
      <p:sp>
        <p:nvSpPr>
          <p:cNvPr name="TextBox 31" id="31"/>
          <p:cNvSpPr txBox="true"/>
          <p:nvPr/>
        </p:nvSpPr>
        <p:spPr>
          <a:xfrm rot="0">
            <a:off x="751638" y="7815137"/>
            <a:ext cx="6365600" cy="1378585"/>
          </a:xfrm>
          <a:prstGeom prst="rect">
            <a:avLst/>
          </a:prstGeom>
        </p:spPr>
        <p:txBody>
          <a:bodyPr anchor="t" rtlCol="false" tIns="0" lIns="0" bIns="0" rIns="0">
            <a:spAutoFit/>
          </a:bodyPr>
          <a:lstStyle/>
          <a:p>
            <a:pPr algn="just">
              <a:lnSpc>
                <a:spcPts val="2530"/>
              </a:lnSpc>
            </a:pPr>
            <a:r>
              <a:rPr lang="en-US" sz="2300">
                <a:solidFill>
                  <a:srgbClr val="FFFFFF"/>
                </a:solidFill>
                <a:latin typeface="Helvetica World Bold"/>
              </a:rPr>
              <a:t>Here are some Native Languages used to by popular industries Swift for IOS, Eclipse and Java for Andriod and C# and VScode of Windows</a:t>
            </a:r>
          </a:p>
        </p:txBody>
      </p:sp>
      <p:grpSp>
        <p:nvGrpSpPr>
          <p:cNvPr name="Group 32" id="32"/>
          <p:cNvGrpSpPr/>
          <p:nvPr/>
        </p:nvGrpSpPr>
        <p:grpSpPr>
          <a:xfrm rot="0">
            <a:off x="13447414" y="4477804"/>
            <a:ext cx="3652289" cy="1066415"/>
            <a:chOff x="0" y="0"/>
            <a:chExt cx="961920" cy="280867"/>
          </a:xfrm>
        </p:grpSpPr>
        <p:sp>
          <p:nvSpPr>
            <p:cNvPr name="Freeform 33" id="33"/>
            <p:cNvSpPr/>
            <p:nvPr/>
          </p:nvSpPr>
          <p:spPr>
            <a:xfrm flipH="false" flipV="false" rot="0">
              <a:off x="0" y="0"/>
              <a:ext cx="961920" cy="280867"/>
            </a:xfrm>
            <a:custGeom>
              <a:avLst/>
              <a:gdLst/>
              <a:ahLst/>
              <a:cxnLst/>
              <a:rect r="r" b="b" t="t" l="l"/>
              <a:pathLst>
                <a:path h="280867" w="961920">
                  <a:moveTo>
                    <a:pt x="108107" y="0"/>
                  </a:moveTo>
                  <a:lnTo>
                    <a:pt x="853813" y="0"/>
                  </a:lnTo>
                  <a:cubicBezTo>
                    <a:pt x="882485" y="0"/>
                    <a:pt x="909982" y="11390"/>
                    <a:pt x="930256" y="31664"/>
                  </a:cubicBezTo>
                  <a:cubicBezTo>
                    <a:pt x="950530" y="51938"/>
                    <a:pt x="961920" y="79435"/>
                    <a:pt x="961920" y="108107"/>
                  </a:cubicBezTo>
                  <a:lnTo>
                    <a:pt x="961920" y="172760"/>
                  </a:lnTo>
                  <a:cubicBezTo>
                    <a:pt x="961920" y="232465"/>
                    <a:pt x="913519" y="280867"/>
                    <a:pt x="853813" y="280867"/>
                  </a:cubicBezTo>
                  <a:lnTo>
                    <a:pt x="108107" y="280867"/>
                  </a:lnTo>
                  <a:cubicBezTo>
                    <a:pt x="79435" y="280867"/>
                    <a:pt x="51938" y="269477"/>
                    <a:pt x="31664" y="249203"/>
                  </a:cubicBezTo>
                  <a:cubicBezTo>
                    <a:pt x="11390" y="228929"/>
                    <a:pt x="0" y="201431"/>
                    <a:pt x="0" y="172760"/>
                  </a:cubicBezTo>
                  <a:lnTo>
                    <a:pt x="0" y="108107"/>
                  </a:lnTo>
                  <a:cubicBezTo>
                    <a:pt x="0" y="48401"/>
                    <a:pt x="48401" y="0"/>
                    <a:pt x="108107" y="0"/>
                  </a:cubicBezTo>
                  <a:close/>
                </a:path>
              </a:pathLst>
            </a:custGeom>
            <a:solidFill>
              <a:srgbClr val="00569E"/>
            </a:solidFill>
          </p:spPr>
        </p:sp>
        <p:sp>
          <p:nvSpPr>
            <p:cNvPr name="TextBox 34" id="34"/>
            <p:cNvSpPr txBox="true"/>
            <p:nvPr/>
          </p:nvSpPr>
          <p:spPr>
            <a:xfrm>
              <a:off x="0" y="28575"/>
              <a:ext cx="961920" cy="252292"/>
            </a:xfrm>
            <a:prstGeom prst="rect">
              <a:avLst/>
            </a:prstGeom>
          </p:spPr>
          <p:txBody>
            <a:bodyPr anchor="ctr" rtlCol="false" tIns="50800" lIns="50800" bIns="50800" rIns="50800"/>
            <a:lstStyle/>
            <a:p>
              <a:pPr algn="ctr">
                <a:lnSpc>
                  <a:spcPts val="2749"/>
                </a:lnSpc>
              </a:pPr>
            </a:p>
          </p:txBody>
        </p:sp>
      </p:grpSp>
      <p:grpSp>
        <p:nvGrpSpPr>
          <p:cNvPr name="Group 35" id="35"/>
          <p:cNvGrpSpPr/>
          <p:nvPr/>
        </p:nvGrpSpPr>
        <p:grpSpPr>
          <a:xfrm rot="0">
            <a:off x="8866510" y="9060432"/>
            <a:ext cx="3652289" cy="1066415"/>
            <a:chOff x="0" y="0"/>
            <a:chExt cx="961920" cy="280867"/>
          </a:xfrm>
        </p:grpSpPr>
        <p:sp>
          <p:nvSpPr>
            <p:cNvPr name="Freeform 36" id="36"/>
            <p:cNvSpPr/>
            <p:nvPr/>
          </p:nvSpPr>
          <p:spPr>
            <a:xfrm flipH="false" flipV="false" rot="0">
              <a:off x="0" y="0"/>
              <a:ext cx="961920" cy="280867"/>
            </a:xfrm>
            <a:custGeom>
              <a:avLst/>
              <a:gdLst/>
              <a:ahLst/>
              <a:cxnLst/>
              <a:rect r="r" b="b" t="t" l="l"/>
              <a:pathLst>
                <a:path h="280867" w="961920">
                  <a:moveTo>
                    <a:pt x="108107" y="0"/>
                  </a:moveTo>
                  <a:lnTo>
                    <a:pt x="853813" y="0"/>
                  </a:lnTo>
                  <a:cubicBezTo>
                    <a:pt x="882485" y="0"/>
                    <a:pt x="909982" y="11390"/>
                    <a:pt x="930256" y="31664"/>
                  </a:cubicBezTo>
                  <a:cubicBezTo>
                    <a:pt x="950530" y="51938"/>
                    <a:pt x="961920" y="79435"/>
                    <a:pt x="961920" y="108107"/>
                  </a:cubicBezTo>
                  <a:lnTo>
                    <a:pt x="961920" y="172760"/>
                  </a:lnTo>
                  <a:cubicBezTo>
                    <a:pt x="961920" y="232465"/>
                    <a:pt x="913519" y="280867"/>
                    <a:pt x="853813" y="280867"/>
                  </a:cubicBezTo>
                  <a:lnTo>
                    <a:pt x="108107" y="280867"/>
                  </a:lnTo>
                  <a:cubicBezTo>
                    <a:pt x="79435" y="280867"/>
                    <a:pt x="51938" y="269477"/>
                    <a:pt x="31664" y="249203"/>
                  </a:cubicBezTo>
                  <a:cubicBezTo>
                    <a:pt x="11390" y="228929"/>
                    <a:pt x="0" y="201431"/>
                    <a:pt x="0" y="172760"/>
                  </a:cubicBezTo>
                  <a:lnTo>
                    <a:pt x="0" y="108107"/>
                  </a:lnTo>
                  <a:cubicBezTo>
                    <a:pt x="0" y="48401"/>
                    <a:pt x="48401" y="0"/>
                    <a:pt x="108107" y="0"/>
                  </a:cubicBezTo>
                  <a:close/>
                </a:path>
              </a:pathLst>
            </a:custGeom>
            <a:solidFill>
              <a:srgbClr val="00569E"/>
            </a:solidFill>
          </p:spPr>
        </p:sp>
        <p:sp>
          <p:nvSpPr>
            <p:cNvPr name="TextBox 37" id="37"/>
            <p:cNvSpPr txBox="true"/>
            <p:nvPr/>
          </p:nvSpPr>
          <p:spPr>
            <a:xfrm>
              <a:off x="0" y="28575"/>
              <a:ext cx="961920" cy="252292"/>
            </a:xfrm>
            <a:prstGeom prst="rect">
              <a:avLst/>
            </a:prstGeom>
          </p:spPr>
          <p:txBody>
            <a:bodyPr anchor="ctr" rtlCol="false" tIns="50800" lIns="50800" bIns="50800" rIns="50800"/>
            <a:lstStyle/>
            <a:p>
              <a:pPr algn="ctr">
                <a:lnSpc>
                  <a:spcPts val="2749"/>
                </a:lnSpc>
              </a:pPr>
            </a:p>
          </p:txBody>
        </p:sp>
      </p:grpSp>
      <p:grpSp>
        <p:nvGrpSpPr>
          <p:cNvPr name="Group 38" id="38"/>
          <p:cNvGrpSpPr/>
          <p:nvPr/>
        </p:nvGrpSpPr>
        <p:grpSpPr>
          <a:xfrm rot="0">
            <a:off x="13447414" y="9014845"/>
            <a:ext cx="3652289" cy="1066415"/>
            <a:chOff x="0" y="0"/>
            <a:chExt cx="961920" cy="280867"/>
          </a:xfrm>
        </p:grpSpPr>
        <p:sp>
          <p:nvSpPr>
            <p:cNvPr name="Freeform 39" id="39"/>
            <p:cNvSpPr/>
            <p:nvPr/>
          </p:nvSpPr>
          <p:spPr>
            <a:xfrm flipH="false" flipV="false" rot="0">
              <a:off x="0" y="0"/>
              <a:ext cx="961920" cy="280867"/>
            </a:xfrm>
            <a:custGeom>
              <a:avLst/>
              <a:gdLst/>
              <a:ahLst/>
              <a:cxnLst/>
              <a:rect r="r" b="b" t="t" l="l"/>
              <a:pathLst>
                <a:path h="280867" w="961920">
                  <a:moveTo>
                    <a:pt x="108107" y="0"/>
                  </a:moveTo>
                  <a:lnTo>
                    <a:pt x="853813" y="0"/>
                  </a:lnTo>
                  <a:cubicBezTo>
                    <a:pt x="882485" y="0"/>
                    <a:pt x="909982" y="11390"/>
                    <a:pt x="930256" y="31664"/>
                  </a:cubicBezTo>
                  <a:cubicBezTo>
                    <a:pt x="950530" y="51938"/>
                    <a:pt x="961920" y="79435"/>
                    <a:pt x="961920" y="108107"/>
                  </a:cubicBezTo>
                  <a:lnTo>
                    <a:pt x="961920" y="172760"/>
                  </a:lnTo>
                  <a:cubicBezTo>
                    <a:pt x="961920" y="232465"/>
                    <a:pt x="913519" y="280867"/>
                    <a:pt x="853813" y="280867"/>
                  </a:cubicBezTo>
                  <a:lnTo>
                    <a:pt x="108107" y="280867"/>
                  </a:lnTo>
                  <a:cubicBezTo>
                    <a:pt x="79435" y="280867"/>
                    <a:pt x="51938" y="269477"/>
                    <a:pt x="31664" y="249203"/>
                  </a:cubicBezTo>
                  <a:cubicBezTo>
                    <a:pt x="11390" y="228929"/>
                    <a:pt x="0" y="201431"/>
                    <a:pt x="0" y="172760"/>
                  </a:cubicBezTo>
                  <a:lnTo>
                    <a:pt x="0" y="108107"/>
                  </a:lnTo>
                  <a:cubicBezTo>
                    <a:pt x="0" y="48401"/>
                    <a:pt x="48401" y="0"/>
                    <a:pt x="108107" y="0"/>
                  </a:cubicBezTo>
                  <a:close/>
                </a:path>
              </a:pathLst>
            </a:custGeom>
            <a:solidFill>
              <a:srgbClr val="00569E"/>
            </a:solidFill>
          </p:spPr>
        </p:sp>
        <p:sp>
          <p:nvSpPr>
            <p:cNvPr name="TextBox 40" id="40"/>
            <p:cNvSpPr txBox="true"/>
            <p:nvPr/>
          </p:nvSpPr>
          <p:spPr>
            <a:xfrm>
              <a:off x="0" y="28575"/>
              <a:ext cx="961920" cy="252292"/>
            </a:xfrm>
            <a:prstGeom prst="rect">
              <a:avLst/>
            </a:prstGeom>
          </p:spPr>
          <p:txBody>
            <a:bodyPr anchor="ctr" rtlCol="false" tIns="50800" lIns="50800" bIns="50800" rIns="50800"/>
            <a:lstStyle/>
            <a:p>
              <a:pPr algn="ctr">
                <a:lnSpc>
                  <a:spcPts val="2749"/>
                </a:lnSpc>
              </a:pPr>
            </a:p>
          </p:txBody>
        </p:sp>
      </p:grpSp>
      <p:sp>
        <p:nvSpPr>
          <p:cNvPr name="TextBox 41" id="41"/>
          <p:cNvSpPr txBox="true"/>
          <p:nvPr/>
        </p:nvSpPr>
        <p:spPr>
          <a:xfrm rot="0">
            <a:off x="9680691" y="4770414"/>
            <a:ext cx="2237184" cy="530332"/>
          </a:xfrm>
          <a:prstGeom prst="rect">
            <a:avLst/>
          </a:prstGeom>
        </p:spPr>
        <p:txBody>
          <a:bodyPr anchor="t" rtlCol="false" tIns="0" lIns="0" bIns="0" rIns="0">
            <a:spAutoFit/>
          </a:bodyPr>
          <a:lstStyle/>
          <a:p>
            <a:pPr algn="ctr">
              <a:lnSpc>
                <a:spcPts val="4369"/>
              </a:lnSpc>
            </a:pPr>
            <a:r>
              <a:rPr lang="en-US" sz="3120">
                <a:solidFill>
                  <a:srgbClr val="FFFFFF"/>
                </a:solidFill>
                <a:latin typeface="Canva Sans Bold"/>
              </a:rPr>
              <a:t>Performant</a:t>
            </a:r>
          </a:p>
        </p:txBody>
      </p:sp>
      <p:sp>
        <p:nvSpPr>
          <p:cNvPr name="TextBox 42" id="42"/>
          <p:cNvSpPr txBox="true"/>
          <p:nvPr/>
        </p:nvSpPr>
        <p:spPr>
          <a:xfrm rot="0">
            <a:off x="14535217" y="4503911"/>
            <a:ext cx="1692033" cy="966577"/>
          </a:xfrm>
          <a:prstGeom prst="rect">
            <a:avLst/>
          </a:prstGeom>
        </p:spPr>
        <p:txBody>
          <a:bodyPr anchor="t" rtlCol="false" tIns="0" lIns="0" bIns="0" rIns="0">
            <a:spAutoFit/>
          </a:bodyPr>
          <a:lstStyle/>
          <a:p>
            <a:pPr algn="ctr">
              <a:lnSpc>
                <a:spcPts val="3949"/>
              </a:lnSpc>
            </a:pPr>
            <a:r>
              <a:rPr lang="en-US" sz="2820">
                <a:solidFill>
                  <a:srgbClr val="FFFFFF"/>
                </a:solidFill>
                <a:latin typeface="Canva Sans Bold"/>
              </a:rPr>
              <a:t>Fast and </a:t>
            </a:r>
          </a:p>
          <a:p>
            <a:pPr algn="ctr">
              <a:lnSpc>
                <a:spcPts val="3949"/>
              </a:lnSpc>
            </a:pPr>
            <a:r>
              <a:rPr lang="en-US" sz="2820">
                <a:solidFill>
                  <a:srgbClr val="FFFFFF"/>
                </a:solidFill>
                <a:latin typeface="Canva Sans Bold"/>
              </a:rPr>
              <a:t>Reliable</a:t>
            </a:r>
          </a:p>
        </p:txBody>
      </p:sp>
      <p:sp>
        <p:nvSpPr>
          <p:cNvPr name="TextBox 43" id="43"/>
          <p:cNvSpPr txBox="true"/>
          <p:nvPr/>
        </p:nvSpPr>
        <p:spPr>
          <a:xfrm rot="0">
            <a:off x="9832452" y="9114683"/>
            <a:ext cx="1882775" cy="966577"/>
          </a:xfrm>
          <a:prstGeom prst="rect">
            <a:avLst/>
          </a:prstGeom>
        </p:spPr>
        <p:txBody>
          <a:bodyPr anchor="t" rtlCol="false" tIns="0" lIns="0" bIns="0" rIns="0">
            <a:spAutoFit/>
          </a:bodyPr>
          <a:lstStyle/>
          <a:p>
            <a:pPr algn="ctr">
              <a:lnSpc>
                <a:spcPts val="3949"/>
              </a:lnSpc>
            </a:pPr>
            <a:r>
              <a:rPr lang="en-US" sz="2820">
                <a:solidFill>
                  <a:srgbClr val="FFFFFF"/>
                </a:solidFill>
                <a:latin typeface="Canva Sans Bold"/>
              </a:rPr>
              <a:t>Seperate </a:t>
            </a:r>
          </a:p>
          <a:p>
            <a:pPr algn="ctr">
              <a:lnSpc>
                <a:spcPts val="3949"/>
              </a:lnSpc>
            </a:pPr>
            <a:r>
              <a:rPr lang="en-US" sz="2820">
                <a:solidFill>
                  <a:srgbClr val="FFFFFF"/>
                </a:solidFill>
                <a:latin typeface="Canva Sans Bold"/>
              </a:rPr>
              <a:t>codeBases</a:t>
            </a:r>
          </a:p>
        </p:txBody>
      </p:sp>
      <p:sp>
        <p:nvSpPr>
          <p:cNvPr name="TextBox 44" id="44"/>
          <p:cNvSpPr txBox="true"/>
          <p:nvPr/>
        </p:nvSpPr>
        <p:spPr>
          <a:xfrm rot="0">
            <a:off x="14245477" y="9086539"/>
            <a:ext cx="2271514" cy="966577"/>
          </a:xfrm>
          <a:prstGeom prst="rect">
            <a:avLst/>
          </a:prstGeom>
        </p:spPr>
        <p:txBody>
          <a:bodyPr anchor="t" rtlCol="false" tIns="0" lIns="0" bIns="0" rIns="0">
            <a:spAutoFit/>
          </a:bodyPr>
          <a:lstStyle/>
          <a:p>
            <a:pPr algn="ctr">
              <a:lnSpc>
                <a:spcPts val="3949"/>
              </a:lnSpc>
            </a:pPr>
            <a:r>
              <a:rPr lang="en-US" sz="2820">
                <a:solidFill>
                  <a:srgbClr val="FFFFFF"/>
                </a:solidFill>
                <a:latin typeface="Canva Sans Bold"/>
              </a:rPr>
              <a:t>Inconsistent </a:t>
            </a:r>
          </a:p>
          <a:p>
            <a:pPr algn="ctr">
              <a:lnSpc>
                <a:spcPts val="3949"/>
              </a:lnSpc>
            </a:pPr>
            <a:r>
              <a:rPr lang="en-US" sz="2820">
                <a:solidFill>
                  <a:srgbClr val="FFFFFF"/>
                </a:solidFill>
                <a:latin typeface="Canva Sans Bold"/>
              </a:rPr>
              <a:t>Versions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1028930" y="4138696"/>
            <a:ext cx="3100573" cy="8710"/>
          </a:xfrm>
          <a:prstGeom prst="line">
            <a:avLst/>
          </a:prstGeom>
          <a:ln cap="flat" w="76200">
            <a:solidFill>
              <a:srgbClr val="FFFFFF"/>
            </a:solidFill>
            <a:prstDash val="solid"/>
            <a:headEnd type="none" len="sm" w="sm"/>
            <a:tailEnd type="none" len="sm" w="sm"/>
          </a:ln>
        </p:spPr>
      </p:sp>
      <p:sp>
        <p:nvSpPr>
          <p:cNvPr name="Freeform 4" id="4"/>
          <p:cNvSpPr/>
          <p:nvPr/>
        </p:nvSpPr>
        <p:spPr>
          <a:xfrm flipH="false" flipV="false" rot="0">
            <a:off x="1028823" y="796474"/>
            <a:ext cx="434120" cy="538975"/>
          </a:xfrm>
          <a:custGeom>
            <a:avLst/>
            <a:gdLst/>
            <a:ahLst/>
            <a:cxnLst/>
            <a:rect r="r" b="b" t="t" l="l"/>
            <a:pathLst>
              <a:path h="538975" w="434120">
                <a:moveTo>
                  <a:pt x="0" y="0"/>
                </a:moveTo>
                <a:lnTo>
                  <a:pt x="434120" y="0"/>
                </a:lnTo>
                <a:lnTo>
                  <a:pt x="434120" y="538975"/>
                </a:lnTo>
                <a:lnTo>
                  <a:pt x="0" y="5389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486699" y="-10213678"/>
            <a:ext cx="15448503" cy="15448503"/>
          </a:xfrm>
          <a:custGeom>
            <a:avLst/>
            <a:gdLst/>
            <a:ahLst/>
            <a:cxnLst/>
            <a:rect r="r" b="b" t="t" l="l"/>
            <a:pathLst>
              <a:path h="15448503" w="15448503">
                <a:moveTo>
                  <a:pt x="0" y="0"/>
                </a:moveTo>
                <a:lnTo>
                  <a:pt x="15448503" y="0"/>
                </a:lnTo>
                <a:lnTo>
                  <a:pt x="15448503" y="15448503"/>
                </a:lnTo>
                <a:lnTo>
                  <a:pt x="0" y="154485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682446" y="-6145745"/>
            <a:ext cx="8963813" cy="8963813"/>
          </a:xfrm>
          <a:custGeom>
            <a:avLst/>
            <a:gdLst/>
            <a:ahLst/>
            <a:cxnLst/>
            <a:rect r="r" b="b" t="t" l="l"/>
            <a:pathLst>
              <a:path h="8963813" w="8963813">
                <a:moveTo>
                  <a:pt x="0" y="0"/>
                </a:moveTo>
                <a:lnTo>
                  <a:pt x="8963813" y="0"/>
                </a:lnTo>
                <a:lnTo>
                  <a:pt x="8963813" y="8963813"/>
                </a:lnTo>
                <a:lnTo>
                  <a:pt x="0" y="8963813"/>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4529530" y="8649137"/>
            <a:ext cx="5675656" cy="5675656"/>
          </a:xfrm>
          <a:custGeom>
            <a:avLst/>
            <a:gdLst/>
            <a:ahLst/>
            <a:cxnLst/>
            <a:rect r="r" b="b" t="t" l="l"/>
            <a:pathLst>
              <a:path h="5675656" w="5675656">
                <a:moveTo>
                  <a:pt x="0" y="0"/>
                </a:moveTo>
                <a:lnTo>
                  <a:pt x="5675656" y="0"/>
                </a:lnTo>
                <a:lnTo>
                  <a:pt x="5675656" y="5675656"/>
                </a:lnTo>
                <a:lnTo>
                  <a:pt x="0" y="5675656"/>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1183921" y="1354130"/>
            <a:ext cx="1616879" cy="774081"/>
          </a:xfrm>
          <a:custGeom>
            <a:avLst/>
            <a:gdLst/>
            <a:ahLst/>
            <a:cxnLst/>
            <a:rect r="r" b="b" t="t" l="l"/>
            <a:pathLst>
              <a:path h="774081" w="1616879">
                <a:moveTo>
                  <a:pt x="0" y="0"/>
                </a:moveTo>
                <a:lnTo>
                  <a:pt x="1616880" y="0"/>
                </a:lnTo>
                <a:lnTo>
                  <a:pt x="1616880" y="774081"/>
                </a:lnTo>
                <a:lnTo>
                  <a:pt x="0" y="7740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0059457" y="2748374"/>
            <a:ext cx="2462856" cy="1754785"/>
          </a:xfrm>
          <a:custGeom>
            <a:avLst/>
            <a:gdLst/>
            <a:ahLst/>
            <a:cxnLst/>
            <a:rect r="r" b="b" t="t" l="l"/>
            <a:pathLst>
              <a:path h="1754785" w="2462856">
                <a:moveTo>
                  <a:pt x="0" y="0"/>
                </a:moveTo>
                <a:lnTo>
                  <a:pt x="2462856" y="0"/>
                </a:lnTo>
                <a:lnTo>
                  <a:pt x="2462856" y="1754785"/>
                </a:lnTo>
                <a:lnTo>
                  <a:pt x="0" y="1754785"/>
                </a:lnTo>
                <a:lnTo>
                  <a:pt x="0" y="0"/>
                </a:lnTo>
                <a:close/>
              </a:path>
            </a:pathLst>
          </a:custGeom>
          <a:blipFill>
            <a:blip r:embed="rId11"/>
            <a:stretch>
              <a:fillRect l="0" t="0" r="0" b="0"/>
            </a:stretch>
          </a:blipFill>
        </p:spPr>
      </p:sp>
      <p:sp>
        <p:nvSpPr>
          <p:cNvPr name="Freeform 10" id="10"/>
          <p:cNvSpPr/>
          <p:nvPr/>
        </p:nvSpPr>
        <p:spPr>
          <a:xfrm flipH="false" flipV="false" rot="0">
            <a:off x="15339567" y="3051868"/>
            <a:ext cx="1562842" cy="1388976"/>
          </a:xfrm>
          <a:custGeom>
            <a:avLst/>
            <a:gdLst/>
            <a:ahLst/>
            <a:cxnLst/>
            <a:rect r="r" b="b" t="t" l="l"/>
            <a:pathLst>
              <a:path h="1388976" w="1562842">
                <a:moveTo>
                  <a:pt x="0" y="0"/>
                </a:moveTo>
                <a:lnTo>
                  <a:pt x="1562842" y="0"/>
                </a:lnTo>
                <a:lnTo>
                  <a:pt x="1562842" y="1388975"/>
                </a:lnTo>
                <a:lnTo>
                  <a:pt x="0" y="1388975"/>
                </a:lnTo>
                <a:lnTo>
                  <a:pt x="0" y="0"/>
                </a:lnTo>
                <a:close/>
              </a:path>
            </a:pathLst>
          </a:custGeom>
          <a:blipFill>
            <a:blip r:embed="rId12"/>
            <a:stretch>
              <a:fillRect l="0" t="0" r="0" b="0"/>
            </a:stretch>
          </a:blipFill>
        </p:spPr>
      </p:sp>
      <p:grpSp>
        <p:nvGrpSpPr>
          <p:cNvPr name="Group 11" id="11"/>
          <p:cNvGrpSpPr/>
          <p:nvPr/>
        </p:nvGrpSpPr>
        <p:grpSpPr>
          <a:xfrm rot="0">
            <a:off x="9765614" y="4440843"/>
            <a:ext cx="3050541" cy="1149974"/>
            <a:chOff x="0" y="0"/>
            <a:chExt cx="812800" cy="306404"/>
          </a:xfrm>
        </p:grpSpPr>
        <p:sp>
          <p:nvSpPr>
            <p:cNvPr name="Freeform 12" id="12"/>
            <p:cNvSpPr/>
            <p:nvPr/>
          </p:nvSpPr>
          <p:spPr>
            <a:xfrm flipH="false" flipV="false" rot="0">
              <a:off x="0" y="0"/>
              <a:ext cx="812800" cy="306404"/>
            </a:xfrm>
            <a:custGeom>
              <a:avLst/>
              <a:gdLst/>
              <a:ahLst/>
              <a:cxnLst/>
              <a:rect r="r" b="b" t="t" l="l"/>
              <a:pathLst>
                <a:path h="306404" w="812800">
                  <a:moveTo>
                    <a:pt x="129432" y="0"/>
                  </a:moveTo>
                  <a:lnTo>
                    <a:pt x="683368" y="0"/>
                  </a:lnTo>
                  <a:cubicBezTo>
                    <a:pt x="754851" y="0"/>
                    <a:pt x="812800" y="57949"/>
                    <a:pt x="812800" y="129432"/>
                  </a:cubicBezTo>
                  <a:lnTo>
                    <a:pt x="812800" y="176972"/>
                  </a:lnTo>
                  <a:cubicBezTo>
                    <a:pt x="812800" y="248456"/>
                    <a:pt x="754851" y="306404"/>
                    <a:pt x="683368" y="306404"/>
                  </a:cubicBezTo>
                  <a:lnTo>
                    <a:pt x="129432" y="306404"/>
                  </a:lnTo>
                  <a:cubicBezTo>
                    <a:pt x="57949" y="306404"/>
                    <a:pt x="0" y="248456"/>
                    <a:pt x="0" y="176972"/>
                  </a:cubicBezTo>
                  <a:lnTo>
                    <a:pt x="0" y="129432"/>
                  </a:lnTo>
                  <a:cubicBezTo>
                    <a:pt x="0" y="57949"/>
                    <a:pt x="57949" y="0"/>
                    <a:pt x="129432" y="0"/>
                  </a:cubicBezTo>
                  <a:close/>
                </a:path>
              </a:pathLst>
            </a:custGeom>
            <a:solidFill>
              <a:srgbClr val="A70052"/>
            </a:solidFill>
          </p:spPr>
        </p:sp>
        <p:sp>
          <p:nvSpPr>
            <p:cNvPr name="TextBox 13" id="13"/>
            <p:cNvSpPr txBox="true"/>
            <p:nvPr/>
          </p:nvSpPr>
          <p:spPr>
            <a:xfrm>
              <a:off x="0" y="28575"/>
              <a:ext cx="812800" cy="277829"/>
            </a:xfrm>
            <a:prstGeom prst="rect">
              <a:avLst/>
            </a:prstGeom>
          </p:spPr>
          <p:txBody>
            <a:bodyPr anchor="ctr" rtlCol="false" tIns="50800" lIns="50800" bIns="50800" rIns="50800"/>
            <a:lstStyle/>
            <a:p>
              <a:pPr algn="ctr">
                <a:lnSpc>
                  <a:spcPts val="2749"/>
                </a:lnSpc>
              </a:pPr>
              <a:r>
                <a:rPr lang="en-US" sz="2499">
                  <a:solidFill>
                    <a:srgbClr val="FFFFFF"/>
                  </a:solidFill>
                  <a:latin typeface="Helvetica World Bold"/>
                </a:rPr>
                <a:t>Discoverability</a:t>
              </a:r>
            </a:p>
          </p:txBody>
        </p:sp>
      </p:grpSp>
      <p:grpSp>
        <p:nvGrpSpPr>
          <p:cNvPr name="Group 14" id="14"/>
          <p:cNvGrpSpPr/>
          <p:nvPr/>
        </p:nvGrpSpPr>
        <p:grpSpPr>
          <a:xfrm rot="0">
            <a:off x="14595718" y="4440843"/>
            <a:ext cx="3050541" cy="1149974"/>
            <a:chOff x="0" y="0"/>
            <a:chExt cx="812800" cy="306404"/>
          </a:xfrm>
        </p:grpSpPr>
        <p:sp>
          <p:nvSpPr>
            <p:cNvPr name="Freeform 15" id="15"/>
            <p:cNvSpPr/>
            <p:nvPr/>
          </p:nvSpPr>
          <p:spPr>
            <a:xfrm flipH="false" flipV="false" rot="0">
              <a:off x="0" y="0"/>
              <a:ext cx="812800" cy="306404"/>
            </a:xfrm>
            <a:custGeom>
              <a:avLst/>
              <a:gdLst/>
              <a:ahLst/>
              <a:cxnLst/>
              <a:rect r="r" b="b" t="t" l="l"/>
              <a:pathLst>
                <a:path h="306404" w="812800">
                  <a:moveTo>
                    <a:pt x="129432" y="0"/>
                  </a:moveTo>
                  <a:lnTo>
                    <a:pt x="683368" y="0"/>
                  </a:lnTo>
                  <a:cubicBezTo>
                    <a:pt x="754851" y="0"/>
                    <a:pt x="812800" y="57949"/>
                    <a:pt x="812800" y="129432"/>
                  </a:cubicBezTo>
                  <a:lnTo>
                    <a:pt x="812800" y="176972"/>
                  </a:lnTo>
                  <a:cubicBezTo>
                    <a:pt x="812800" y="248456"/>
                    <a:pt x="754851" y="306404"/>
                    <a:pt x="683368" y="306404"/>
                  </a:cubicBezTo>
                  <a:lnTo>
                    <a:pt x="129432" y="306404"/>
                  </a:lnTo>
                  <a:cubicBezTo>
                    <a:pt x="57949" y="306404"/>
                    <a:pt x="0" y="248456"/>
                    <a:pt x="0" y="176972"/>
                  </a:cubicBezTo>
                  <a:lnTo>
                    <a:pt x="0" y="129432"/>
                  </a:lnTo>
                  <a:cubicBezTo>
                    <a:pt x="0" y="57949"/>
                    <a:pt x="57949" y="0"/>
                    <a:pt x="129432" y="0"/>
                  </a:cubicBezTo>
                  <a:close/>
                </a:path>
              </a:pathLst>
            </a:custGeom>
            <a:solidFill>
              <a:srgbClr val="A70052"/>
            </a:solidFill>
          </p:spPr>
        </p:sp>
        <p:sp>
          <p:nvSpPr>
            <p:cNvPr name="TextBox 16" id="16"/>
            <p:cNvSpPr txBox="true"/>
            <p:nvPr/>
          </p:nvSpPr>
          <p:spPr>
            <a:xfrm>
              <a:off x="0" y="28575"/>
              <a:ext cx="812800" cy="277829"/>
            </a:xfrm>
            <a:prstGeom prst="rect">
              <a:avLst/>
            </a:prstGeom>
          </p:spPr>
          <p:txBody>
            <a:bodyPr anchor="ctr" rtlCol="false" tIns="50800" lIns="50800" bIns="50800" rIns="50800"/>
            <a:lstStyle/>
            <a:p>
              <a:pPr algn="ctr">
                <a:lnSpc>
                  <a:spcPts val="2749"/>
                </a:lnSpc>
              </a:pPr>
              <a:r>
                <a:rPr lang="en-US" sz="2499">
                  <a:solidFill>
                    <a:srgbClr val="FFFFFF"/>
                  </a:solidFill>
                  <a:latin typeface="Helvetica World Bold"/>
                </a:rPr>
                <a:t>Network independence</a:t>
              </a:r>
            </a:p>
          </p:txBody>
        </p:sp>
      </p:grpSp>
      <p:grpSp>
        <p:nvGrpSpPr>
          <p:cNvPr name="Group 17" id="17"/>
          <p:cNvGrpSpPr/>
          <p:nvPr/>
        </p:nvGrpSpPr>
        <p:grpSpPr>
          <a:xfrm rot="0">
            <a:off x="9765614" y="8833663"/>
            <a:ext cx="3054580" cy="1151497"/>
            <a:chOff x="0" y="0"/>
            <a:chExt cx="812800" cy="306404"/>
          </a:xfrm>
        </p:grpSpPr>
        <p:sp>
          <p:nvSpPr>
            <p:cNvPr name="Freeform 18" id="18"/>
            <p:cNvSpPr/>
            <p:nvPr/>
          </p:nvSpPr>
          <p:spPr>
            <a:xfrm flipH="false" flipV="false" rot="0">
              <a:off x="0" y="0"/>
              <a:ext cx="812800" cy="306404"/>
            </a:xfrm>
            <a:custGeom>
              <a:avLst/>
              <a:gdLst/>
              <a:ahLst/>
              <a:cxnLst/>
              <a:rect r="r" b="b" t="t" l="l"/>
              <a:pathLst>
                <a:path h="306404" w="812800">
                  <a:moveTo>
                    <a:pt x="129261" y="0"/>
                  </a:moveTo>
                  <a:lnTo>
                    <a:pt x="683539" y="0"/>
                  </a:lnTo>
                  <a:cubicBezTo>
                    <a:pt x="717821" y="0"/>
                    <a:pt x="750699" y="13619"/>
                    <a:pt x="774940" y="37860"/>
                  </a:cubicBezTo>
                  <a:cubicBezTo>
                    <a:pt x="799181" y="62101"/>
                    <a:pt x="812800" y="94979"/>
                    <a:pt x="812800" y="129261"/>
                  </a:cubicBezTo>
                  <a:lnTo>
                    <a:pt x="812800" y="177143"/>
                  </a:lnTo>
                  <a:cubicBezTo>
                    <a:pt x="812800" y="211425"/>
                    <a:pt x="799181" y="244304"/>
                    <a:pt x="774940" y="268545"/>
                  </a:cubicBezTo>
                  <a:cubicBezTo>
                    <a:pt x="750699" y="292786"/>
                    <a:pt x="717821" y="306404"/>
                    <a:pt x="683539" y="306404"/>
                  </a:cubicBezTo>
                  <a:lnTo>
                    <a:pt x="129261" y="306404"/>
                  </a:lnTo>
                  <a:cubicBezTo>
                    <a:pt x="94979" y="306404"/>
                    <a:pt x="62101" y="292786"/>
                    <a:pt x="37860" y="268545"/>
                  </a:cubicBezTo>
                  <a:cubicBezTo>
                    <a:pt x="13619" y="244304"/>
                    <a:pt x="0" y="211425"/>
                    <a:pt x="0" y="177143"/>
                  </a:cubicBezTo>
                  <a:lnTo>
                    <a:pt x="0" y="129261"/>
                  </a:lnTo>
                  <a:cubicBezTo>
                    <a:pt x="0" y="94979"/>
                    <a:pt x="13619" y="62101"/>
                    <a:pt x="37860" y="37860"/>
                  </a:cubicBezTo>
                  <a:cubicBezTo>
                    <a:pt x="62101" y="13619"/>
                    <a:pt x="94979" y="0"/>
                    <a:pt x="129261" y="0"/>
                  </a:cubicBezTo>
                  <a:close/>
                </a:path>
              </a:pathLst>
            </a:custGeom>
            <a:solidFill>
              <a:srgbClr val="A70052"/>
            </a:solidFill>
          </p:spPr>
        </p:sp>
        <p:sp>
          <p:nvSpPr>
            <p:cNvPr name="TextBox 19" id="19"/>
            <p:cNvSpPr txBox="true"/>
            <p:nvPr/>
          </p:nvSpPr>
          <p:spPr>
            <a:xfrm>
              <a:off x="0" y="28575"/>
              <a:ext cx="812800" cy="277829"/>
            </a:xfrm>
            <a:prstGeom prst="rect">
              <a:avLst/>
            </a:prstGeom>
          </p:spPr>
          <p:txBody>
            <a:bodyPr anchor="ctr" rtlCol="false" tIns="50281" lIns="50281" bIns="50281" rIns="50281"/>
            <a:lstStyle/>
            <a:p>
              <a:pPr algn="ctr">
                <a:lnSpc>
                  <a:spcPts val="2749"/>
                </a:lnSpc>
              </a:pPr>
              <a:r>
                <a:rPr lang="en-US" sz="2499">
                  <a:solidFill>
                    <a:srgbClr val="FFFFFF"/>
                  </a:solidFill>
                  <a:latin typeface="Helvetica World Bold"/>
                </a:rPr>
                <a:t>Broswer Dependent</a:t>
              </a:r>
            </a:p>
          </p:txBody>
        </p:sp>
      </p:grpSp>
      <p:grpSp>
        <p:nvGrpSpPr>
          <p:cNvPr name="Group 20" id="20"/>
          <p:cNvGrpSpPr/>
          <p:nvPr/>
        </p:nvGrpSpPr>
        <p:grpSpPr>
          <a:xfrm rot="0">
            <a:off x="14378026" y="8833663"/>
            <a:ext cx="3054580" cy="1151497"/>
            <a:chOff x="0" y="0"/>
            <a:chExt cx="812800" cy="306404"/>
          </a:xfrm>
        </p:grpSpPr>
        <p:sp>
          <p:nvSpPr>
            <p:cNvPr name="Freeform 21" id="21"/>
            <p:cNvSpPr/>
            <p:nvPr/>
          </p:nvSpPr>
          <p:spPr>
            <a:xfrm flipH="false" flipV="false" rot="0">
              <a:off x="0" y="0"/>
              <a:ext cx="812800" cy="306404"/>
            </a:xfrm>
            <a:custGeom>
              <a:avLst/>
              <a:gdLst/>
              <a:ahLst/>
              <a:cxnLst/>
              <a:rect r="r" b="b" t="t" l="l"/>
              <a:pathLst>
                <a:path h="306404" w="812800">
                  <a:moveTo>
                    <a:pt x="129261" y="0"/>
                  </a:moveTo>
                  <a:lnTo>
                    <a:pt x="683539" y="0"/>
                  </a:lnTo>
                  <a:cubicBezTo>
                    <a:pt x="717821" y="0"/>
                    <a:pt x="750699" y="13619"/>
                    <a:pt x="774940" y="37860"/>
                  </a:cubicBezTo>
                  <a:cubicBezTo>
                    <a:pt x="799181" y="62101"/>
                    <a:pt x="812800" y="94979"/>
                    <a:pt x="812800" y="129261"/>
                  </a:cubicBezTo>
                  <a:lnTo>
                    <a:pt x="812800" y="177143"/>
                  </a:lnTo>
                  <a:cubicBezTo>
                    <a:pt x="812800" y="211425"/>
                    <a:pt x="799181" y="244304"/>
                    <a:pt x="774940" y="268545"/>
                  </a:cubicBezTo>
                  <a:cubicBezTo>
                    <a:pt x="750699" y="292786"/>
                    <a:pt x="717821" y="306404"/>
                    <a:pt x="683539" y="306404"/>
                  </a:cubicBezTo>
                  <a:lnTo>
                    <a:pt x="129261" y="306404"/>
                  </a:lnTo>
                  <a:cubicBezTo>
                    <a:pt x="94979" y="306404"/>
                    <a:pt x="62101" y="292786"/>
                    <a:pt x="37860" y="268545"/>
                  </a:cubicBezTo>
                  <a:cubicBezTo>
                    <a:pt x="13619" y="244304"/>
                    <a:pt x="0" y="211425"/>
                    <a:pt x="0" y="177143"/>
                  </a:cubicBezTo>
                  <a:lnTo>
                    <a:pt x="0" y="129261"/>
                  </a:lnTo>
                  <a:cubicBezTo>
                    <a:pt x="0" y="94979"/>
                    <a:pt x="13619" y="62101"/>
                    <a:pt x="37860" y="37860"/>
                  </a:cubicBezTo>
                  <a:cubicBezTo>
                    <a:pt x="62101" y="13619"/>
                    <a:pt x="94979" y="0"/>
                    <a:pt x="129261" y="0"/>
                  </a:cubicBezTo>
                  <a:close/>
                </a:path>
              </a:pathLst>
            </a:custGeom>
            <a:solidFill>
              <a:srgbClr val="A70052"/>
            </a:solidFill>
          </p:spPr>
        </p:sp>
        <p:sp>
          <p:nvSpPr>
            <p:cNvPr name="TextBox 22" id="22"/>
            <p:cNvSpPr txBox="true"/>
            <p:nvPr/>
          </p:nvSpPr>
          <p:spPr>
            <a:xfrm>
              <a:off x="0" y="28575"/>
              <a:ext cx="812800" cy="277829"/>
            </a:xfrm>
            <a:prstGeom prst="rect">
              <a:avLst/>
            </a:prstGeom>
          </p:spPr>
          <p:txBody>
            <a:bodyPr anchor="ctr" rtlCol="false" tIns="50281" lIns="50281" bIns="50281" rIns="50281"/>
            <a:lstStyle/>
            <a:p>
              <a:pPr algn="ctr">
                <a:lnSpc>
                  <a:spcPts val="2749"/>
                </a:lnSpc>
              </a:pPr>
              <a:r>
                <a:rPr lang="en-US" sz="2499">
                  <a:solidFill>
                    <a:srgbClr val="FFFFFF"/>
                  </a:solidFill>
                  <a:latin typeface="Helvetica World Bold"/>
                </a:rPr>
                <a:t>Unreliable</a:t>
              </a:r>
            </a:p>
          </p:txBody>
        </p:sp>
      </p:grpSp>
      <p:sp>
        <p:nvSpPr>
          <p:cNvPr name="Freeform 23" id="23"/>
          <p:cNvSpPr/>
          <p:nvPr/>
        </p:nvSpPr>
        <p:spPr>
          <a:xfrm flipH="false" flipV="false" rot="0">
            <a:off x="10739715" y="5993089"/>
            <a:ext cx="1612163" cy="826233"/>
          </a:xfrm>
          <a:custGeom>
            <a:avLst/>
            <a:gdLst/>
            <a:ahLst/>
            <a:cxnLst/>
            <a:rect r="r" b="b" t="t" l="l"/>
            <a:pathLst>
              <a:path h="826233" w="1612163">
                <a:moveTo>
                  <a:pt x="0" y="0"/>
                </a:moveTo>
                <a:lnTo>
                  <a:pt x="1612162" y="0"/>
                </a:lnTo>
                <a:lnTo>
                  <a:pt x="1612162" y="826233"/>
                </a:lnTo>
                <a:lnTo>
                  <a:pt x="0" y="82623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0">
            <a:off x="10452685" y="7189077"/>
            <a:ext cx="1680440" cy="1701711"/>
          </a:xfrm>
          <a:custGeom>
            <a:avLst/>
            <a:gdLst/>
            <a:ahLst/>
            <a:cxnLst/>
            <a:rect r="r" b="b" t="t" l="l"/>
            <a:pathLst>
              <a:path h="1701711" w="1680440">
                <a:moveTo>
                  <a:pt x="0" y="0"/>
                </a:moveTo>
                <a:lnTo>
                  <a:pt x="1680439" y="0"/>
                </a:lnTo>
                <a:lnTo>
                  <a:pt x="1680439" y="1701711"/>
                </a:lnTo>
                <a:lnTo>
                  <a:pt x="0" y="170171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5" id="25"/>
          <p:cNvSpPr/>
          <p:nvPr/>
        </p:nvSpPr>
        <p:spPr>
          <a:xfrm flipH="false" flipV="false" rot="0">
            <a:off x="15339567" y="7213351"/>
            <a:ext cx="1435786" cy="1435786"/>
          </a:xfrm>
          <a:custGeom>
            <a:avLst/>
            <a:gdLst/>
            <a:ahLst/>
            <a:cxnLst/>
            <a:rect r="r" b="b" t="t" l="l"/>
            <a:pathLst>
              <a:path h="1435786" w="1435786">
                <a:moveTo>
                  <a:pt x="0" y="0"/>
                </a:moveTo>
                <a:lnTo>
                  <a:pt x="1435786" y="0"/>
                </a:lnTo>
                <a:lnTo>
                  <a:pt x="1435786" y="1435786"/>
                </a:lnTo>
                <a:lnTo>
                  <a:pt x="0" y="143578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6" id="26"/>
          <p:cNvSpPr txBox="true"/>
          <p:nvPr/>
        </p:nvSpPr>
        <p:spPr>
          <a:xfrm rot="0">
            <a:off x="1028700" y="1745832"/>
            <a:ext cx="7576817" cy="2211147"/>
          </a:xfrm>
          <a:prstGeom prst="rect">
            <a:avLst/>
          </a:prstGeom>
        </p:spPr>
        <p:txBody>
          <a:bodyPr anchor="t" rtlCol="false" tIns="0" lIns="0" bIns="0" rIns="0">
            <a:spAutoFit/>
          </a:bodyPr>
          <a:lstStyle/>
          <a:p>
            <a:pPr algn="just">
              <a:lnSpc>
                <a:spcPts val="7805"/>
              </a:lnSpc>
            </a:pPr>
            <a:r>
              <a:rPr lang="en-US" sz="7095">
                <a:solidFill>
                  <a:srgbClr val="FFFFFF"/>
                </a:solidFill>
                <a:latin typeface="Helvetica World Bold"/>
              </a:rPr>
              <a:t>PROGRESSIVE WEB</a:t>
            </a:r>
          </a:p>
        </p:txBody>
      </p:sp>
      <p:sp>
        <p:nvSpPr>
          <p:cNvPr name="TextBox 27" id="27"/>
          <p:cNvSpPr txBox="true"/>
          <p:nvPr/>
        </p:nvSpPr>
        <p:spPr>
          <a:xfrm rot="0">
            <a:off x="3336088" y="2815049"/>
            <a:ext cx="3302983" cy="1138930"/>
          </a:xfrm>
          <a:prstGeom prst="rect">
            <a:avLst/>
          </a:prstGeom>
        </p:spPr>
        <p:txBody>
          <a:bodyPr anchor="t" rtlCol="false" tIns="0" lIns="0" bIns="0" rIns="0">
            <a:spAutoFit/>
          </a:bodyPr>
          <a:lstStyle/>
          <a:p>
            <a:pPr algn="just">
              <a:lnSpc>
                <a:spcPts val="8036"/>
              </a:lnSpc>
            </a:pPr>
            <a:r>
              <a:rPr lang="en-US" sz="7305">
                <a:solidFill>
                  <a:srgbClr val="47C5FB"/>
                </a:solidFill>
                <a:latin typeface="Helvetica World Bold"/>
              </a:rPr>
              <a:t>APPS</a:t>
            </a:r>
          </a:p>
        </p:txBody>
      </p:sp>
      <p:sp>
        <p:nvSpPr>
          <p:cNvPr name="TextBox 28" id="28"/>
          <p:cNvSpPr txBox="true"/>
          <p:nvPr/>
        </p:nvSpPr>
        <p:spPr>
          <a:xfrm rot="0">
            <a:off x="1682163" y="850900"/>
            <a:ext cx="2382009" cy="384175"/>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Bold"/>
              </a:rPr>
              <a:t>Salford &amp; Co.</a:t>
            </a:r>
          </a:p>
        </p:txBody>
      </p:sp>
      <p:sp>
        <p:nvSpPr>
          <p:cNvPr name="TextBox 29" id="29"/>
          <p:cNvSpPr txBox="true"/>
          <p:nvPr/>
        </p:nvSpPr>
        <p:spPr>
          <a:xfrm rot="0">
            <a:off x="1028930" y="4356956"/>
            <a:ext cx="7138122" cy="3775075"/>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rPr>
              <a:t>These are applications that use web technologies to provide app-like-experience. They make us html, css and javascript as core languages. </a:t>
            </a:r>
          </a:p>
          <a:p>
            <a:pPr algn="just">
              <a:lnSpc>
                <a:spcPts val="2749"/>
              </a:lnSpc>
            </a:pPr>
          </a:p>
          <a:p>
            <a:pPr algn="just">
              <a:lnSpc>
                <a:spcPts val="2749"/>
              </a:lnSpc>
            </a:pPr>
            <a:r>
              <a:rPr lang="en-US" sz="2499">
                <a:solidFill>
                  <a:srgbClr val="FFFFFF"/>
                </a:solidFill>
                <a:latin typeface="Helvetica World"/>
              </a:rPr>
              <a:t>They are access through the browser via specific URL</a:t>
            </a:r>
          </a:p>
          <a:p>
            <a:pPr algn="just">
              <a:lnSpc>
                <a:spcPts val="2749"/>
              </a:lnSpc>
            </a:pPr>
          </a:p>
          <a:p>
            <a:pPr algn="just">
              <a:lnSpc>
                <a:spcPts val="2749"/>
              </a:lnSpc>
            </a:pPr>
            <a:r>
              <a:rPr lang="en-US" sz="2499">
                <a:solidFill>
                  <a:srgbClr val="FFFFFF"/>
                </a:solidFill>
                <a:latin typeface="Helvetica World"/>
              </a:rPr>
              <a:t>They can be added to our device home screen.</a:t>
            </a:r>
          </a:p>
          <a:p>
            <a:pPr algn="just">
              <a:lnSpc>
                <a:spcPts val="2749"/>
              </a:lnSpc>
            </a:pPr>
          </a:p>
          <a:p>
            <a:pPr algn="just">
              <a:lnSpc>
                <a:spcPts val="2749"/>
              </a:lnSpc>
            </a:pPr>
            <a:r>
              <a:rPr lang="en-US" sz="2499">
                <a:solidFill>
                  <a:srgbClr val="FFFFFF"/>
                </a:solidFill>
                <a:latin typeface="Helvetica World"/>
              </a:rPr>
              <a:t>Examples of progressive apps are Twitter Lite, Pinterest.</a:t>
            </a:r>
          </a:p>
        </p:txBody>
      </p:sp>
      <p:sp>
        <p:nvSpPr>
          <p:cNvPr name="TextBox 30" id="30"/>
          <p:cNvSpPr txBox="true"/>
          <p:nvPr/>
        </p:nvSpPr>
        <p:spPr>
          <a:xfrm rot="0">
            <a:off x="13164352" y="1199557"/>
            <a:ext cx="6811874" cy="1016350"/>
          </a:xfrm>
          <a:prstGeom prst="rect">
            <a:avLst/>
          </a:prstGeom>
        </p:spPr>
        <p:txBody>
          <a:bodyPr anchor="t" rtlCol="false" tIns="0" lIns="0" bIns="0" rIns="0">
            <a:spAutoFit/>
          </a:bodyPr>
          <a:lstStyle/>
          <a:p>
            <a:pPr algn="just">
              <a:lnSpc>
                <a:spcPts val="7109"/>
              </a:lnSpc>
            </a:pPr>
            <a:r>
              <a:rPr lang="en-US" sz="6463">
                <a:solidFill>
                  <a:srgbClr val="FFFFFF"/>
                </a:solidFill>
                <a:latin typeface="Helvetica World Bold"/>
              </a:rPr>
              <a:t>PROS</a:t>
            </a:r>
          </a:p>
        </p:txBody>
      </p:sp>
      <p:sp>
        <p:nvSpPr>
          <p:cNvPr name="TextBox 31" id="31"/>
          <p:cNvSpPr txBox="true"/>
          <p:nvPr/>
        </p:nvSpPr>
        <p:spPr>
          <a:xfrm rot="0">
            <a:off x="12820194" y="5773006"/>
            <a:ext cx="7002027" cy="1046316"/>
          </a:xfrm>
          <a:prstGeom prst="rect">
            <a:avLst/>
          </a:prstGeom>
        </p:spPr>
        <p:txBody>
          <a:bodyPr anchor="t" rtlCol="false" tIns="0" lIns="0" bIns="0" rIns="0">
            <a:spAutoFit/>
          </a:bodyPr>
          <a:lstStyle/>
          <a:p>
            <a:pPr algn="just">
              <a:lnSpc>
                <a:spcPts val="7308"/>
              </a:lnSpc>
            </a:pPr>
            <a:r>
              <a:rPr lang="en-US" sz="6643">
                <a:solidFill>
                  <a:srgbClr val="FFFFFF"/>
                </a:solidFill>
                <a:latin typeface="Helvetica World Bold"/>
              </a:rPr>
              <a:t>CONS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661750" y="-5088231"/>
            <a:ext cx="9065379" cy="9065379"/>
          </a:xfrm>
          <a:custGeom>
            <a:avLst/>
            <a:gdLst/>
            <a:ahLst/>
            <a:cxnLst/>
            <a:rect r="r" b="b" t="t" l="l"/>
            <a:pathLst>
              <a:path h="9065379" w="9065379">
                <a:moveTo>
                  <a:pt x="0" y="0"/>
                </a:moveTo>
                <a:lnTo>
                  <a:pt x="9065379" y="0"/>
                </a:lnTo>
                <a:lnTo>
                  <a:pt x="9065379" y="9065378"/>
                </a:lnTo>
                <a:lnTo>
                  <a:pt x="0" y="9065378"/>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789036" y="1444010"/>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a:off x="1028930" y="5015229"/>
            <a:ext cx="3100573" cy="8710"/>
          </a:xfrm>
          <a:prstGeom prst="line">
            <a:avLst/>
          </a:prstGeom>
          <a:ln cap="flat" w="76200">
            <a:solidFill>
              <a:srgbClr val="FFFFFF"/>
            </a:solidFill>
            <a:prstDash val="solid"/>
            <a:headEnd type="none" len="sm" w="sm"/>
            <a:tailEnd type="none" len="sm" w="sm"/>
          </a:ln>
        </p:spPr>
      </p:sp>
      <p:sp>
        <p:nvSpPr>
          <p:cNvPr name="Freeform 6" id="6"/>
          <p:cNvSpPr/>
          <p:nvPr/>
        </p:nvSpPr>
        <p:spPr>
          <a:xfrm flipH="false" flipV="false" rot="0">
            <a:off x="1028823" y="796474"/>
            <a:ext cx="434120" cy="538975"/>
          </a:xfrm>
          <a:custGeom>
            <a:avLst/>
            <a:gdLst/>
            <a:ahLst/>
            <a:cxnLst/>
            <a:rect r="r" b="b" t="t" l="l"/>
            <a:pathLst>
              <a:path h="538975" w="434120">
                <a:moveTo>
                  <a:pt x="0" y="0"/>
                </a:moveTo>
                <a:lnTo>
                  <a:pt x="434120" y="0"/>
                </a:lnTo>
                <a:lnTo>
                  <a:pt x="434120" y="538975"/>
                </a:lnTo>
                <a:lnTo>
                  <a:pt x="0" y="5389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83765">
            <a:off x="9215970" y="3099905"/>
            <a:ext cx="8201824" cy="6007836"/>
          </a:xfrm>
          <a:custGeom>
            <a:avLst/>
            <a:gdLst/>
            <a:ahLst/>
            <a:cxnLst/>
            <a:rect r="r" b="b" t="t" l="l"/>
            <a:pathLst>
              <a:path h="6007836" w="8201824">
                <a:moveTo>
                  <a:pt x="0" y="0"/>
                </a:moveTo>
                <a:lnTo>
                  <a:pt x="8201824" y="0"/>
                </a:lnTo>
                <a:lnTo>
                  <a:pt x="8201824" y="6007836"/>
                </a:lnTo>
                <a:lnTo>
                  <a:pt x="0" y="6007836"/>
                </a:lnTo>
                <a:lnTo>
                  <a:pt x="0" y="0"/>
                </a:lnTo>
                <a:close/>
              </a:path>
            </a:pathLst>
          </a:custGeom>
          <a:blipFill>
            <a:blip r:embed="rId9"/>
            <a:stretch>
              <a:fillRect l="0" t="0" r="0" b="0"/>
            </a:stretch>
          </a:blipFill>
        </p:spPr>
      </p:sp>
      <p:sp>
        <p:nvSpPr>
          <p:cNvPr name="Freeform 8" id="8"/>
          <p:cNvSpPr/>
          <p:nvPr/>
        </p:nvSpPr>
        <p:spPr>
          <a:xfrm flipH="false" flipV="false" rot="-2295105">
            <a:off x="8616361" y="1511353"/>
            <a:ext cx="2445570" cy="2672754"/>
          </a:xfrm>
          <a:custGeom>
            <a:avLst/>
            <a:gdLst/>
            <a:ahLst/>
            <a:cxnLst/>
            <a:rect r="r" b="b" t="t" l="l"/>
            <a:pathLst>
              <a:path h="2672754" w="2445570">
                <a:moveTo>
                  <a:pt x="0" y="0"/>
                </a:moveTo>
                <a:lnTo>
                  <a:pt x="2445569" y="0"/>
                </a:lnTo>
                <a:lnTo>
                  <a:pt x="2445569" y="2672754"/>
                </a:lnTo>
                <a:lnTo>
                  <a:pt x="0" y="2672754"/>
                </a:lnTo>
                <a:lnTo>
                  <a:pt x="0" y="0"/>
                </a:lnTo>
                <a:close/>
              </a:path>
            </a:pathLst>
          </a:custGeom>
          <a:blipFill>
            <a:blip r:embed="rId10"/>
            <a:stretch>
              <a:fillRect l="0" t="0" r="0" b="0"/>
            </a:stretch>
          </a:blipFill>
        </p:spPr>
      </p:sp>
      <p:sp>
        <p:nvSpPr>
          <p:cNvPr name="Freeform 9" id="9"/>
          <p:cNvSpPr/>
          <p:nvPr/>
        </p:nvSpPr>
        <p:spPr>
          <a:xfrm flipH="false" flipV="false" rot="3734246">
            <a:off x="15718676" y="575614"/>
            <a:ext cx="1679130" cy="2198533"/>
          </a:xfrm>
          <a:custGeom>
            <a:avLst/>
            <a:gdLst/>
            <a:ahLst/>
            <a:cxnLst/>
            <a:rect r="r" b="b" t="t" l="l"/>
            <a:pathLst>
              <a:path h="2198533" w="1679130">
                <a:moveTo>
                  <a:pt x="0" y="0"/>
                </a:moveTo>
                <a:lnTo>
                  <a:pt x="1679130" y="0"/>
                </a:lnTo>
                <a:lnTo>
                  <a:pt x="1679130" y="2198533"/>
                </a:lnTo>
                <a:lnTo>
                  <a:pt x="0" y="2198533"/>
                </a:lnTo>
                <a:lnTo>
                  <a:pt x="0" y="0"/>
                </a:lnTo>
                <a:close/>
              </a:path>
            </a:pathLst>
          </a:custGeom>
          <a:blipFill>
            <a:blip r:embed="rId11"/>
            <a:stretch>
              <a:fillRect l="0" t="0" r="0" b="0"/>
            </a:stretch>
          </a:blipFill>
        </p:spPr>
      </p:sp>
      <p:sp>
        <p:nvSpPr>
          <p:cNvPr name="Freeform 10" id="10"/>
          <p:cNvSpPr/>
          <p:nvPr/>
        </p:nvSpPr>
        <p:spPr>
          <a:xfrm flipH="false" flipV="false" rot="0">
            <a:off x="4333990" y="8713289"/>
            <a:ext cx="6327760" cy="6327760"/>
          </a:xfrm>
          <a:custGeom>
            <a:avLst/>
            <a:gdLst/>
            <a:ahLst/>
            <a:cxnLst/>
            <a:rect r="r" b="b" t="t" l="l"/>
            <a:pathLst>
              <a:path h="6327760" w="6327760">
                <a:moveTo>
                  <a:pt x="0" y="0"/>
                </a:moveTo>
                <a:lnTo>
                  <a:pt x="6327760" y="0"/>
                </a:lnTo>
                <a:lnTo>
                  <a:pt x="6327760" y="6327760"/>
                </a:lnTo>
                <a:lnTo>
                  <a:pt x="0" y="6327760"/>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707781" y="8437064"/>
            <a:ext cx="3086100" cy="1214936"/>
            <a:chOff x="0" y="0"/>
            <a:chExt cx="812800" cy="319983"/>
          </a:xfrm>
        </p:grpSpPr>
        <p:sp>
          <p:nvSpPr>
            <p:cNvPr name="Freeform 12" id="12"/>
            <p:cNvSpPr/>
            <p:nvPr/>
          </p:nvSpPr>
          <p:spPr>
            <a:xfrm flipH="false" flipV="false" rot="0">
              <a:off x="0" y="0"/>
              <a:ext cx="812800" cy="319983"/>
            </a:xfrm>
            <a:custGeom>
              <a:avLst/>
              <a:gdLst/>
              <a:ahLst/>
              <a:cxnLst/>
              <a:rect r="r" b="b" t="t" l="l"/>
              <a:pathLst>
                <a:path h="319983" w="812800">
                  <a:moveTo>
                    <a:pt x="127941" y="0"/>
                  </a:moveTo>
                  <a:lnTo>
                    <a:pt x="684859" y="0"/>
                  </a:lnTo>
                  <a:cubicBezTo>
                    <a:pt x="718791" y="0"/>
                    <a:pt x="751333" y="13479"/>
                    <a:pt x="775327" y="37473"/>
                  </a:cubicBezTo>
                  <a:cubicBezTo>
                    <a:pt x="799321" y="61467"/>
                    <a:pt x="812800" y="94009"/>
                    <a:pt x="812800" y="127941"/>
                  </a:cubicBezTo>
                  <a:lnTo>
                    <a:pt x="812800" y="192042"/>
                  </a:lnTo>
                  <a:cubicBezTo>
                    <a:pt x="812800" y="225974"/>
                    <a:pt x="799321" y="258517"/>
                    <a:pt x="775327" y="282510"/>
                  </a:cubicBezTo>
                  <a:cubicBezTo>
                    <a:pt x="751333" y="306504"/>
                    <a:pt x="718791" y="319983"/>
                    <a:pt x="684859" y="319983"/>
                  </a:cubicBezTo>
                  <a:lnTo>
                    <a:pt x="127941" y="319983"/>
                  </a:lnTo>
                  <a:cubicBezTo>
                    <a:pt x="94009" y="319983"/>
                    <a:pt x="61467" y="306504"/>
                    <a:pt x="37473" y="282510"/>
                  </a:cubicBezTo>
                  <a:cubicBezTo>
                    <a:pt x="13479" y="258517"/>
                    <a:pt x="0" y="225974"/>
                    <a:pt x="0" y="192042"/>
                  </a:cubicBezTo>
                  <a:lnTo>
                    <a:pt x="0" y="127941"/>
                  </a:lnTo>
                  <a:cubicBezTo>
                    <a:pt x="0" y="94009"/>
                    <a:pt x="13479" y="61467"/>
                    <a:pt x="37473" y="37473"/>
                  </a:cubicBezTo>
                  <a:cubicBezTo>
                    <a:pt x="61467" y="13479"/>
                    <a:pt x="94009" y="0"/>
                    <a:pt x="127941" y="0"/>
                  </a:cubicBezTo>
                  <a:close/>
                </a:path>
              </a:pathLst>
            </a:custGeom>
            <a:solidFill>
              <a:srgbClr val="A70052"/>
            </a:solidFill>
          </p:spPr>
        </p:sp>
        <p:sp>
          <p:nvSpPr>
            <p:cNvPr name="TextBox 13" id="13"/>
            <p:cNvSpPr txBox="true"/>
            <p:nvPr/>
          </p:nvSpPr>
          <p:spPr>
            <a:xfrm>
              <a:off x="0" y="28575"/>
              <a:ext cx="812800" cy="291408"/>
            </a:xfrm>
            <a:prstGeom prst="rect">
              <a:avLst/>
            </a:prstGeom>
          </p:spPr>
          <p:txBody>
            <a:bodyPr anchor="ctr" rtlCol="false" tIns="50800" lIns="50800" bIns="50800" rIns="50800"/>
            <a:lstStyle/>
            <a:p>
              <a:pPr algn="ctr">
                <a:lnSpc>
                  <a:spcPts val="2749"/>
                </a:lnSpc>
              </a:pPr>
              <a:r>
                <a:rPr lang="en-US" sz="2499">
                  <a:solidFill>
                    <a:srgbClr val="FFFFFF"/>
                  </a:solidFill>
                  <a:latin typeface="Helvetica World Bold"/>
                </a:rPr>
                <a:t>ECONOMICAL</a:t>
              </a:r>
            </a:p>
          </p:txBody>
        </p:sp>
      </p:grpSp>
      <p:sp>
        <p:nvSpPr>
          <p:cNvPr name="TextBox 14" id="14"/>
          <p:cNvSpPr txBox="true"/>
          <p:nvPr/>
        </p:nvSpPr>
        <p:spPr>
          <a:xfrm rot="0">
            <a:off x="1028823" y="2315710"/>
            <a:ext cx="8115177" cy="1202690"/>
          </a:xfrm>
          <a:prstGeom prst="rect">
            <a:avLst/>
          </a:prstGeom>
        </p:spPr>
        <p:txBody>
          <a:bodyPr anchor="t" rtlCol="false" tIns="0" lIns="0" bIns="0" rIns="0">
            <a:spAutoFit/>
          </a:bodyPr>
          <a:lstStyle/>
          <a:p>
            <a:pPr algn="just">
              <a:lnSpc>
                <a:spcPts val="8470"/>
              </a:lnSpc>
            </a:pPr>
            <a:r>
              <a:rPr lang="en-US" sz="7700">
                <a:solidFill>
                  <a:srgbClr val="FFFFFF"/>
                </a:solidFill>
                <a:latin typeface="Helvetica World Bold"/>
              </a:rPr>
              <a:t>HYBRID </a:t>
            </a:r>
          </a:p>
        </p:txBody>
      </p:sp>
      <p:sp>
        <p:nvSpPr>
          <p:cNvPr name="TextBox 15" id="15"/>
          <p:cNvSpPr txBox="true"/>
          <p:nvPr/>
        </p:nvSpPr>
        <p:spPr>
          <a:xfrm rot="0">
            <a:off x="1028700" y="3450985"/>
            <a:ext cx="8115300" cy="1116057"/>
          </a:xfrm>
          <a:prstGeom prst="rect">
            <a:avLst/>
          </a:prstGeom>
        </p:spPr>
        <p:txBody>
          <a:bodyPr anchor="t" rtlCol="false" tIns="0" lIns="0" bIns="0" rIns="0">
            <a:spAutoFit/>
          </a:bodyPr>
          <a:lstStyle/>
          <a:p>
            <a:pPr algn="just">
              <a:lnSpc>
                <a:spcPts val="7883"/>
              </a:lnSpc>
            </a:pPr>
            <a:r>
              <a:rPr lang="en-US" sz="7167">
                <a:solidFill>
                  <a:srgbClr val="47C5FB"/>
                </a:solidFill>
                <a:latin typeface="Helvetica World Bold"/>
              </a:rPr>
              <a:t>APPS</a:t>
            </a:r>
          </a:p>
        </p:txBody>
      </p:sp>
      <p:sp>
        <p:nvSpPr>
          <p:cNvPr name="TextBox 16" id="16"/>
          <p:cNvSpPr txBox="true"/>
          <p:nvPr/>
        </p:nvSpPr>
        <p:spPr>
          <a:xfrm rot="0">
            <a:off x="1682163" y="850900"/>
            <a:ext cx="2382009" cy="384175"/>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Bold"/>
              </a:rPr>
              <a:t>Salford &amp; Co.</a:t>
            </a:r>
          </a:p>
        </p:txBody>
      </p:sp>
      <p:sp>
        <p:nvSpPr>
          <p:cNvPr name="TextBox 17" id="17"/>
          <p:cNvSpPr txBox="true"/>
          <p:nvPr/>
        </p:nvSpPr>
        <p:spPr>
          <a:xfrm rot="0">
            <a:off x="1028700" y="5500189"/>
            <a:ext cx="7022820" cy="1374775"/>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rPr>
              <a:t>These are mobile applications buillt using mobile frameworks or web technologies and wrapped into a native container that enables them to be installed and run like native apps.</a:t>
            </a:r>
          </a:p>
        </p:txBody>
      </p:sp>
      <p:sp>
        <p:nvSpPr>
          <p:cNvPr name="TextBox 18" id="18"/>
          <p:cNvSpPr txBox="true"/>
          <p:nvPr/>
        </p:nvSpPr>
        <p:spPr>
          <a:xfrm rot="0">
            <a:off x="1028700" y="7338514"/>
            <a:ext cx="7022820" cy="688975"/>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rPr>
              <a:t>Technologies here can be Ionic, objective, HTML5 </a:t>
            </a:r>
          </a:p>
          <a:p>
            <a:pPr algn="just">
              <a:lnSpc>
                <a:spcPts val="2749"/>
              </a:lnSpc>
            </a:pPr>
          </a:p>
        </p:txBody>
      </p:sp>
      <p:grpSp>
        <p:nvGrpSpPr>
          <p:cNvPr name="Group 19" id="19"/>
          <p:cNvGrpSpPr/>
          <p:nvPr/>
        </p:nvGrpSpPr>
        <p:grpSpPr>
          <a:xfrm rot="0">
            <a:off x="5414596" y="8437064"/>
            <a:ext cx="3086100" cy="1214936"/>
            <a:chOff x="0" y="0"/>
            <a:chExt cx="812800" cy="319983"/>
          </a:xfrm>
        </p:grpSpPr>
        <p:sp>
          <p:nvSpPr>
            <p:cNvPr name="Freeform 20" id="20"/>
            <p:cNvSpPr/>
            <p:nvPr/>
          </p:nvSpPr>
          <p:spPr>
            <a:xfrm flipH="false" flipV="false" rot="0">
              <a:off x="0" y="0"/>
              <a:ext cx="812800" cy="319983"/>
            </a:xfrm>
            <a:custGeom>
              <a:avLst/>
              <a:gdLst/>
              <a:ahLst/>
              <a:cxnLst/>
              <a:rect r="r" b="b" t="t" l="l"/>
              <a:pathLst>
                <a:path h="319983" w="812800">
                  <a:moveTo>
                    <a:pt x="127941" y="0"/>
                  </a:moveTo>
                  <a:lnTo>
                    <a:pt x="684859" y="0"/>
                  </a:lnTo>
                  <a:cubicBezTo>
                    <a:pt x="718791" y="0"/>
                    <a:pt x="751333" y="13479"/>
                    <a:pt x="775327" y="37473"/>
                  </a:cubicBezTo>
                  <a:cubicBezTo>
                    <a:pt x="799321" y="61467"/>
                    <a:pt x="812800" y="94009"/>
                    <a:pt x="812800" y="127941"/>
                  </a:cubicBezTo>
                  <a:lnTo>
                    <a:pt x="812800" y="192042"/>
                  </a:lnTo>
                  <a:cubicBezTo>
                    <a:pt x="812800" y="225974"/>
                    <a:pt x="799321" y="258517"/>
                    <a:pt x="775327" y="282510"/>
                  </a:cubicBezTo>
                  <a:cubicBezTo>
                    <a:pt x="751333" y="306504"/>
                    <a:pt x="718791" y="319983"/>
                    <a:pt x="684859" y="319983"/>
                  </a:cubicBezTo>
                  <a:lnTo>
                    <a:pt x="127941" y="319983"/>
                  </a:lnTo>
                  <a:cubicBezTo>
                    <a:pt x="94009" y="319983"/>
                    <a:pt x="61467" y="306504"/>
                    <a:pt x="37473" y="282510"/>
                  </a:cubicBezTo>
                  <a:cubicBezTo>
                    <a:pt x="13479" y="258517"/>
                    <a:pt x="0" y="225974"/>
                    <a:pt x="0" y="192042"/>
                  </a:cubicBezTo>
                  <a:lnTo>
                    <a:pt x="0" y="127941"/>
                  </a:lnTo>
                  <a:cubicBezTo>
                    <a:pt x="0" y="94009"/>
                    <a:pt x="13479" y="61467"/>
                    <a:pt x="37473" y="37473"/>
                  </a:cubicBezTo>
                  <a:cubicBezTo>
                    <a:pt x="61467" y="13479"/>
                    <a:pt x="94009" y="0"/>
                    <a:pt x="127941" y="0"/>
                  </a:cubicBezTo>
                  <a:close/>
                </a:path>
              </a:pathLst>
            </a:custGeom>
            <a:solidFill>
              <a:srgbClr val="A70052"/>
            </a:solidFill>
          </p:spPr>
        </p:sp>
        <p:sp>
          <p:nvSpPr>
            <p:cNvPr name="TextBox 21" id="21"/>
            <p:cNvSpPr txBox="true"/>
            <p:nvPr/>
          </p:nvSpPr>
          <p:spPr>
            <a:xfrm>
              <a:off x="0" y="28575"/>
              <a:ext cx="812800" cy="291408"/>
            </a:xfrm>
            <a:prstGeom prst="rect">
              <a:avLst/>
            </a:prstGeom>
          </p:spPr>
          <p:txBody>
            <a:bodyPr anchor="ctr" rtlCol="false" tIns="50800" lIns="50800" bIns="50800" rIns="50800"/>
            <a:lstStyle/>
            <a:p>
              <a:pPr algn="ctr">
                <a:lnSpc>
                  <a:spcPts val="2749"/>
                </a:lnSpc>
              </a:pPr>
              <a:r>
                <a:rPr lang="en-US" sz="2499">
                  <a:solidFill>
                    <a:srgbClr val="FFFFFF"/>
                  </a:solidFill>
                  <a:latin typeface="Helvetica World Bold"/>
                </a:rPr>
                <a:t>LACK POWER AND SPEED</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1999726" y="1883038"/>
            <a:ext cx="3100573" cy="8710"/>
          </a:xfrm>
          <a:prstGeom prst="line">
            <a:avLst/>
          </a:prstGeom>
          <a:ln cap="flat" w="76200">
            <a:solidFill>
              <a:srgbClr val="FFFFFF"/>
            </a:solidFill>
            <a:prstDash val="solid"/>
            <a:headEnd type="none" len="sm" w="sm"/>
            <a:tailEnd type="none" len="sm" w="sm"/>
          </a:ln>
        </p:spPr>
      </p:sp>
      <p:sp>
        <p:nvSpPr>
          <p:cNvPr name="Freeform 4" id="4"/>
          <p:cNvSpPr/>
          <p:nvPr/>
        </p:nvSpPr>
        <p:spPr>
          <a:xfrm flipH="false" flipV="false" rot="0">
            <a:off x="1028700" y="283350"/>
            <a:ext cx="434120" cy="538975"/>
          </a:xfrm>
          <a:custGeom>
            <a:avLst/>
            <a:gdLst/>
            <a:ahLst/>
            <a:cxnLst/>
            <a:rect r="r" b="b" t="t" l="l"/>
            <a:pathLst>
              <a:path h="538975" w="434120">
                <a:moveTo>
                  <a:pt x="0" y="0"/>
                </a:moveTo>
                <a:lnTo>
                  <a:pt x="434120" y="0"/>
                </a:lnTo>
                <a:lnTo>
                  <a:pt x="434120" y="538975"/>
                </a:lnTo>
                <a:lnTo>
                  <a:pt x="0" y="5389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44000" y="1028700"/>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605640" y="-5571555"/>
            <a:ext cx="8963813" cy="8963813"/>
          </a:xfrm>
          <a:custGeom>
            <a:avLst/>
            <a:gdLst/>
            <a:ahLst/>
            <a:cxnLst/>
            <a:rect r="r" b="b" t="t" l="l"/>
            <a:pathLst>
              <a:path h="8963813" w="8963813">
                <a:moveTo>
                  <a:pt x="0" y="0"/>
                </a:moveTo>
                <a:lnTo>
                  <a:pt x="8963813" y="0"/>
                </a:lnTo>
                <a:lnTo>
                  <a:pt x="8963813" y="8963813"/>
                </a:lnTo>
                <a:lnTo>
                  <a:pt x="0" y="8963813"/>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4529530" y="8649137"/>
            <a:ext cx="5675656" cy="5675656"/>
          </a:xfrm>
          <a:custGeom>
            <a:avLst/>
            <a:gdLst/>
            <a:ahLst/>
            <a:cxnLst/>
            <a:rect r="r" b="b" t="t" l="l"/>
            <a:pathLst>
              <a:path h="5675656" w="5675656">
                <a:moveTo>
                  <a:pt x="0" y="0"/>
                </a:moveTo>
                <a:lnTo>
                  <a:pt x="5675656" y="0"/>
                </a:lnTo>
                <a:lnTo>
                  <a:pt x="5675656" y="5675656"/>
                </a:lnTo>
                <a:lnTo>
                  <a:pt x="0" y="5675656"/>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graphicFrame>
        <p:nvGraphicFramePr>
          <p:cNvPr name="Table 8" id="8"/>
          <p:cNvGraphicFramePr>
            <a:graphicFrameLocks noGrp="true"/>
          </p:cNvGraphicFramePr>
          <p:nvPr/>
        </p:nvGraphicFramePr>
        <p:xfrm>
          <a:off x="1028700" y="1690952"/>
          <a:ext cx="16540753" cy="8286750"/>
        </p:xfrm>
        <a:graphic>
          <a:graphicData uri="http://schemas.openxmlformats.org/drawingml/2006/table">
            <a:tbl>
              <a:tblPr/>
              <a:tblGrid>
                <a:gridCol w="5268063"/>
                <a:gridCol w="5228087"/>
                <a:gridCol w="3119672"/>
                <a:gridCol w="2924930"/>
              </a:tblGrid>
              <a:tr h="899486">
                <a:tc>
                  <a:txBody>
                    <a:bodyPr anchor="t" rtlCol="false"/>
                    <a:lstStyle/>
                    <a:p>
                      <a:pPr algn="ctr">
                        <a:lnSpc>
                          <a:spcPts val="2520"/>
                        </a:lnSpc>
                        <a:defRPr/>
                      </a:pPr>
                      <a:r>
                        <a:rPr lang="en-US" sz="1800">
                          <a:solidFill>
                            <a:srgbClr val="FFFFFF"/>
                          </a:solidFill>
                          <a:latin typeface="Helvetica World"/>
                        </a:rPr>
                        <a:t>ASPECTS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Helvetica World Bold"/>
                        </a:rPr>
                        <a:t>NATIVE APPS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Helvetica World Bold"/>
                        </a:rPr>
                        <a:t>PROGRESSIVE APPS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Helvetica World Bold"/>
                        </a:rPr>
                        <a:t>HYBRID APPS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990351">
                <a:tc>
                  <a:txBody>
                    <a:bodyPr anchor="t" rtlCol="false"/>
                    <a:lstStyle/>
                    <a:p>
                      <a:pPr algn="ctr">
                        <a:lnSpc>
                          <a:spcPts val="2520"/>
                        </a:lnSpc>
                        <a:defRPr/>
                      </a:pPr>
                      <a:r>
                        <a:rPr lang="en-US" sz="1800">
                          <a:solidFill>
                            <a:srgbClr val="FFFFFF"/>
                          </a:solidFill>
                          <a:latin typeface="Helvetica World"/>
                        </a:rPr>
                        <a:t>DEVELOPMENT LANGUAGE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Helvetica World"/>
                        </a:rPr>
                        <a:t>platfrom specific languages (eg Swift, Objective-C for IOS, Java and kotlin for Android)</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Helvetica World"/>
                        </a:rPr>
                        <a:t>Web Based Technologies(HTML, CSS and JavaScript)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Helvetica World"/>
                        </a:rPr>
                        <a:t>Web technologies (HTML,CSS,JS) with native wrappers such as React Native , ionic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330090">
                <a:tc>
                  <a:txBody>
                    <a:bodyPr anchor="t" rtlCol="false"/>
                    <a:lstStyle/>
                    <a:p>
                      <a:pPr algn="ctr">
                        <a:lnSpc>
                          <a:spcPts val="2799"/>
                        </a:lnSpc>
                        <a:defRPr/>
                      </a:pPr>
                      <a:r>
                        <a:rPr lang="en-US" sz="1999">
                          <a:solidFill>
                            <a:srgbClr val="FFFFFF"/>
                          </a:solidFill>
                          <a:latin typeface="Helvetica World"/>
                        </a:rPr>
                        <a:t>DISTRIBUTION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FFFFF"/>
                          </a:solidFill>
                          <a:latin typeface="Helvetica World"/>
                        </a:rPr>
                        <a:t>App Store (eg Apple App , Google Play Store)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Helvetica World"/>
                        </a:rPr>
                        <a:t>Accessed through web browser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Helvetica World"/>
                        </a:rPr>
                        <a:t>App store (similar to native app)</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076472">
                <a:tc>
                  <a:txBody>
                    <a:bodyPr anchor="t" rtlCol="false"/>
                    <a:lstStyle/>
                    <a:p>
                      <a:pPr algn="ctr">
                        <a:lnSpc>
                          <a:spcPts val="2799"/>
                        </a:lnSpc>
                        <a:defRPr/>
                      </a:pPr>
                      <a:r>
                        <a:rPr lang="en-US" sz="1999">
                          <a:solidFill>
                            <a:srgbClr val="FFFFFF"/>
                          </a:solidFill>
                          <a:latin typeface="Helvetica World"/>
                        </a:rPr>
                        <a:t>PERFORMANCE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FFFFF"/>
                          </a:solidFill>
                          <a:latin typeface="Helvetica World"/>
                        </a:rPr>
                        <a:t>Best performance with direct hardware access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Helvetica World"/>
                        </a:rPr>
                        <a:t>Generally moderate perfomance as it uses browser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FFFFF"/>
                          </a:solidFill>
                          <a:latin typeface="Helvetica World"/>
                        </a:rPr>
                        <a:t>Performance depends on framework complexity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990351">
                <a:tc>
                  <a:txBody>
                    <a:bodyPr anchor="t" rtlCol="false"/>
                    <a:lstStyle/>
                    <a:p>
                      <a:pPr algn="ctr">
                        <a:lnSpc>
                          <a:spcPts val="2799"/>
                        </a:lnSpc>
                        <a:defRPr/>
                      </a:pPr>
                      <a:r>
                        <a:rPr lang="en-US" sz="1999">
                          <a:solidFill>
                            <a:srgbClr val="FFFFFF"/>
                          </a:solidFill>
                          <a:latin typeface="Helvetica World"/>
                        </a:rPr>
                        <a:t>EXAMPLES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Helvetica World"/>
                        </a:rPr>
                        <a:t>Facebook (IOS and Android apps), Instagram(IOS and Andriod apps)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Helvetica World"/>
                        </a:rPr>
                        <a:t>Gmail, Google Maps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Helvetica World"/>
                        </a:rPr>
                        <a:t>Instagram , Twitter Lite use frameworks like React Native and ionic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9" id="9"/>
          <p:cNvSpPr txBox="true"/>
          <p:nvPr/>
        </p:nvSpPr>
        <p:spPr>
          <a:xfrm rot="0">
            <a:off x="1999619" y="869950"/>
            <a:ext cx="14958671" cy="754327"/>
          </a:xfrm>
          <a:prstGeom prst="rect">
            <a:avLst/>
          </a:prstGeom>
        </p:spPr>
        <p:txBody>
          <a:bodyPr anchor="t" rtlCol="false" tIns="0" lIns="0" bIns="0" rIns="0">
            <a:spAutoFit/>
          </a:bodyPr>
          <a:lstStyle/>
          <a:p>
            <a:pPr algn="just">
              <a:lnSpc>
                <a:spcPts val="5385"/>
              </a:lnSpc>
            </a:pPr>
            <a:r>
              <a:rPr lang="en-US" sz="4895">
                <a:solidFill>
                  <a:srgbClr val="FFFFFF"/>
                </a:solidFill>
                <a:latin typeface="Helvetica World Bold"/>
              </a:rPr>
              <a:t>COMPARING DIFFERENT MOBILE APP TYPES</a:t>
            </a:r>
          </a:p>
        </p:txBody>
      </p:sp>
      <p:sp>
        <p:nvSpPr>
          <p:cNvPr name="TextBox 10" id="10"/>
          <p:cNvSpPr txBox="true"/>
          <p:nvPr/>
        </p:nvSpPr>
        <p:spPr>
          <a:xfrm rot="0">
            <a:off x="1702105" y="375038"/>
            <a:ext cx="2382009" cy="384175"/>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Bold"/>
              </a:rPr>
              <a:t>Salford &amp; Co.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514456" y="1686644"/>
            <a:ext cx="19769711" cy="19769711"/>
          </a:xfrm>
          <a:custGeom>
            <a:avLst/>
            <a:gdLst/>
            <a:ahLst/>
            <a:cxnLst/>
            <a:rect r="r" b="b" t="t" l="l"/>
            <a:pathLst>
              <a:path h="19769711" w="19769711">
                <a:moveTo>
                  <a:pt x="0" y="0"/>
                </a:moveTo>
                <a:lnTo>
                  <a:pt x="19769711" y="0"/>
                </a:lnTo>
                <a:lnTo>
                  <a:pt x="19769711" y="19769711"/>
                </a:lnTo>
                <a:lnTo>
                  <a:pt x="0" y="197697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837583" y="-6186424"/>
            <a:ext cx="9065379" cy="9065379"/>
          </a:xfrm>
          <a:custGeom>
            <a:avLst/>
            <a:gdLst/>
            <a:ahLst/>
            <a:cxnLst/>
            <a:rect r="r" b="b" t="t" l="l"/>
            <a:pathLst>
              <a:path h="9065379" w="9065379">
                <a:moveTo>
                  <a:pt x="0" y="0"/>
                </a:moveTo>
                <a:lnTo>
                  <a:pt x="9065379" y="0"/>
                </a:lnTo>
                <a:lnTo>
                  <a:pt x="9065379" y="9065379"/>
                </a:lnTo>
                <a:lnTo>
                  <a:pt x="0" y="9065379"/>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a:off x="1029037" y="2652440"/>
            <a:ext cx="3100573" cy="8710"/>
          </a:xfrm>
          <a:prstGeom prst="line">
            <a:avLst/>
          </a:prstGeom>
          <a:ln cap="flat" w="76200">
            <a:solidFill>
              <a:srgbClr val="FFFFFF"/>
            </a:solidFill>
            <a:prstDash val="solid"/>
            <a:headEnd type="none" len="sm" w="sm"/>
            <a:tailEnd type="none" len="sm" w="sm"/>
          </a:ln>
        </p:spPr>
      </p:sp>
      <p:sp>
        <p:nvSpPr>
          <p:cNvPr name="Freeform 6" id="6"/>
          <p:cNvSpPr/>
          <p:nvPr/>
        </p:nvSpPr>
        <p:spPr>
          <a:xfrm flipH="false" flipV="false" rot="0">
            <a:off x="1028823" y="796474"/>
            <a:ext cx="434120" cy="538975"/>
          </a:xfrm>
          <a:custGeom>
            <a:avLst/>
            <a:gdLst/>
            <a:ahLst/>
            <a:cxnLst/>
            <a:rect r="r" b="b" t="t" l="l"/>
            <a:pathLst>
              <a:path h="538975" w="434120">
                <a:moveTo>
                  <a:pt x="0" y="0"/>
                </a:moveTo>
                <a:lnTo>
                  <a:pt x="434120" y="0"/>
                </a:lnTo>
                <a:lnTo>
                  <a:pt x="434120" y="538975"/>
                </a:lnTo>
                <a:lnTo>
                  <a:pt x="0" y="5389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4499497" y="8845550"/>
            <a:ext cx="4861571" cy="4861571"/>
          </a:xfrm>
          <a:custGeom>
            <a:avLst/>
            <a:gdLst/>
            <a:ahLst/>
            <a:cxnLst/>
            <a:rect r="r" b="b" t="t" l="l"/>
            <a:pathLst>
              <a:path h="4861571" w="4861571">
                <a:moveTo>
                  <a:pt x="0" y="0"/>
                </a:moveTo>
                <a:lnTo>
                  <a:pt x="4861571" y="0"/>
                </a:lnTo>
                <a:lnTo>
                  <a:pt x="4861571" y="4861571"/>
                </a:lnTo>
                <a:lnTo>
                  <a:pt x="0" y="4861571"/>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978073" y="3411002"/>
            <a:ext cx="12554688" cy="1151732"/>
            <a:chOff x="0" y="0"/>
            <a:chExt cx="3306584" cy="303337"/>
          </a:xfrm>
        </p:grpSpPr>
        <p:sp>
          <p:nvSpPr>
            <p:cNvPr name="Freeform 9" id="9"/>
            <p:cNvSpPr/>
            <p:nvPr/>
          </p:nvSpPr>
          <p:spPr>
            <a:xfrm flipH="false" flipV="false" rot="0">
              <a:off x="0" y="0"/>
              <a:ext cx="3306585" cy="303337"/>
            </a:xfrm>
            <a:custGeom>
              <a:avLst/>
              <a:gdLst/>
              <a:ahLst/>
              <a:cxnLst/>
              <a:rect r="r" b="b" t="t" l="l"/>
              <a:pathLst>
                <a:path h="303337" w="3306585">
                  <a:moveTo>
                    <a:pt x="31449" y="0"/>
                  </a:moveTo>
                  <a:lnTo>
                    <a:pt x="3275135" y="0"/>
                  </a:lnTo>
                  <a:cubicBezTo>
                    <a:pt x="3292504" y="0"/>
                    <a:pt x="3306585" y="14080"/>
                    <a:pt x="3306585" y="31449"/>
                  </a:cubicBezTo>
                  <a:lnTo>
                    <a:pt x="3306585" y="271887"/>
                  </a:lnTo>
                  <a:cubicBezTo>
                    <a:pt x="3306585" y="289257"/>
                    <a:pt x="3292504" y="303337"/>
                    <a:pt x="3275135" y="303337"/>
                  </a:cubicBezTo>
                  <a:lnTo>
                    <a:pt x="31449" y="303337"/>
                  </a:lnTo>
                  <a:cubicBezTo>
                    <a:pt x="14080" y="303337"/>
                    <a:pt x="0" y="289257"/>
                    <a:pt x="0" y="271887"/>
                  </a:cubicBezTo>
                  <a:lnTo>
                    <a:pt x="0" y="31449"/>
                  </a:lnTo>
                  <a:cubicBezTo>
                    <a:pt x="0" y="14080"/>
                    <a:pt x="14080" y="0"/>
                    <a:pt x="31449" y="0"/>
                  </a:cubicBezTo>
                  <a:close/>
                </a:path>
              </a:pathLst>
            </a:custGeom>
            <a:solidFill>
              <a:srgbClr val="00569E"/>
            </a:solidFill>
          </p:spPr>
        </p:sp>
        <p:sp>
          <p:nvSpPr>
            <p:cNvPr name="TextBox 10" id="10"/>
            <p:cNvSpPr txBox="true"/>
            <p:nvPr/>
          </p:nvSpPr>
          <p:spPr>
            <a:xfrm>
              <a:off x="0" y="28575"/>
              <a:ext cx="3306584" cy="274762"/>
            </a:xfrm>
            <a:prstGeom prst="rect">
              <a:avLst/>
            </a:prstGeom>
          </p:spPr>
          <p:txBody>
            <a:bodyPr anchor="ctr" rtlCol="false" tIns="50800" lIns="50800" bIns="50800" rIns="50800"/>
            <a:lstStyle/>
            <a:p>
              <a:pPr algn="ctr">
                <a:lnSpc>
                  <a:spcPts val="2749"/>
                </a:lnSpc>
              </a:pPr>
            </a:p>
          </p:txBody>
        </p:sp>
      </p:grpSp>
      <p:grpSp>
        <p:nvGrpSpPr>
          <p:cNvPr name="Group 11" id="11"/>
          <p:cNvGrpSpPr/>
          <p:nvPr/>
        </p:nvGrpSpPr>
        <p:grpSpPr>
          <a:xfrm rot="0">
            <a:off x="700040" y="6047010"/>
            <a:ext cx="7934784" cy="1134321"/>
            <a:chOff x="0" y="0"/>
            <a:chExt cx="10579712" cy="1512428"/>
          </a:xfrm>
        </p:grpSpPr>
        <p:grpSp>
          <p:nvGrpSpPr>
            <p:cNvPr name="Group 12" id="12"/>
            <p:cNvGrpSpPr/>
            <p:nvPr/>
          </p:nvGrpSpPr>
          <p:grpSpPr>
            <a:xfrm rot="0">
              <a:off x="402564" y="0"/>
              <a:ext cx="10177148" cy="1512428"/>
              <a:chOff x="0" y="0"/>
              <a:chExt cx="2010301" cy="298751"/>
            </a:xfrm>
          </p:grpSpPr>
          <p:sp>
            <p:nvSpPr>
              <p:cNvPr name="Freeform 13" id="13"/>
              <p:cNvSpPr/>
              <p:nvPr/>
            </p:nvSpPr>
            <p:spPr>
              <a:xfrm flipH="false" flipV="false" rot="0">
                <a:off x="0" y="0"/>
                <a:ext cx="2010301" cy="298751"/>
              </a:xfrm>
              <a:custGeom>
                <a:avLst/>
                <a:gdLst/>
                <a:ahLst/>
                <a:cxnLst/>
                <a:rect r="r" b="b" t="t" l="l"/>
                <a:pathLst>
                  <a:path h="298751" w="2010301">
                    <a:moveTo>
                      <a:pt x="51729" y="0"/>
                    </a:moveTo>
                    <a:lnTo>
                      <a:pt x="1958572" y="0"/>
                    </a:lnTo>
                    <a:cubicBezTo>
                      <a:pt x="1972292" y="0"/>
                      <a:pt x="1985449" y="5450"/>
                      <a:pt x="1995150" y="15151"/>
                    </a:cubicBezTo>
                    <a:cubicBezTo>
                      <a:pt x="2004851" y="24852"/>
                      <a:pt x="2010301" y="38009"/>
                      <a:pt x="2010301" y="51729"/>
                    </a:cubicBezTo>
                    <a:lnTo>
                      <a:pt x="2010301" y="247023"/>
                    </a:lnTo>
                    <a:cubicBezTo>
                      <a:pt x="2010301" y="260742"/>
                      <a:pt x="2004851" y="273899"/>
                      <a:pt x="1995150" y="283600"/>
                    </a:cubicBezTo>
                    <a:cubicBezTo>
                      <a:pt x="1985449" y="293301"/>
                      <a:pt x="1972292" y="298751"/>
                      <a:pt x="1958572" y="298751"/>
                    </a:cubicBezTo>
                    <a:lnTo>
                      <a:pt x="51729" y="298751"/>
                    </a:lnTo>
                    <a:cubicBezTo>
                      <a:pt x="38009" y="298751"/>
                      <a:pt x="24852" y="293301"/>
                      <a:pt x="15151" y="283600"/>
                    </a:cubicBezTo>
                    <a:cubicBezTo>
                      <a:pt x="5450" y="273899"/>
                      <a:pt x="0" y="260742"/>
                      <a:pt x="0" y="247023"/>
                    </a:cubicBezTo>
                    <a:lnTo>
                      <a:pt x="0" y="51729"/>
                    </a:lnTo>
                    <a:cubicBezTo>
                      <a:pt x="0" y="38009"/>
                      <a:pt x="5450" y="24852"/>
                      <a:pt x="15151" y="15151"/>
                    </a:cubicBezTo>
                    <a:cubicBezTo>
                      <a:pt x="24852" y="5450"/>
                      <a:pt x="38009" y="0"/>
                      <a:pt x="51729" y="0"/>
                    </a:cubicBezTo>
                    <a:close/>
                  </a:path>
                </a:pathLst>
              </a:custGeom>
              <a:solidFill>
                <a:srgbClr val="00569E"/>
              </a:solidFill>
            </p:spPr>
          </p:sp>
          <p:sp>
            <p:nvSpPr>
              <p:cNvPr name="TextBox 14" id="14"/>
              <p:cNvSpPr txBox="true"/>
              <p:nvPr/>
            </p:nvSpPr>
            <p:spPr>
              <a:xfrm>
                <a:off x="0" y="19050"/>
                <a:ext cx="2010301" cy="279701"/>
              </a:xfrm>
              <a:prstGeom prst="rect">
                <a:avLst/>
              </a:prstGeom>
            </p:spPr>
            <p:txBody>
              <a:bodyPr anchor="ctr" rtlCol="false" tIns="50800" lIns="50800" bIns="50800" rIns="50800"/>
              <a:lstStyle/>
              <a:p>
                <a:pPr algn="ctr">
                  <a:lnSpc>
                    <a:spcPts val="2310"/>
                  </a:lnSpc>
                </a:pPr>
              </a:p>
            </p:txBody>
          </p:sp>
        </p:grpSp>
        <p:sp>
          <p:nvSpPr>
            <p:cNvPr name="TextBox 15" id="15"/>
            <p:cNvSpPr txBox="true"/>
            <p:nvPr/>
          </p:nvSpPr>
          <p:spPr>
            <a:xfrm rot="0">
              <a:off x="0" y="117464"/>
              <a:ext cx="10021094" cy="1151043"/>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FFFFFF"/>
                  </a:solidFill>
                  <a:latin typeface="Canva Sans Bold"/>
                </a:rPr>
                <a:t>Meet diverse Needs</a:t>
              </a:r>
            </a:p>
          </p:txBody>
        </p:sp>
      </p:grpSp>
      <p:grpSp>
        <p:nvGrpSpPr>
          <p:cNvPr name="Group 16" id="16"/>
          <p:cNvGrpSpPr/>
          <p:nvPr/>
        </p:nvGrpSpPr>
        <p:grpSpPr>
          <a:xfrm rot="0">
            <a:off x="1028700" y="4908949"/>
            <a:ext cx="12504060" cy="938793"/>
            <a:chOff x="0" y="0"/>
            <a:chExt cx="3293250" cy="247254"/>
          </a:xfrm>
        </p:grpSpPr>
        <p:sp>
          <p:nvSpPr>
            <p:cNvPr name="Freeform 17" id="17"/>
            <p:cNvSpPr/>
            <p:nvPr/>
          </p:nvSpPr>
          <p:spPr>
            <a:xfrm flipH="false" flipV="false" rot="0">
              <a:off x="0" y="0"/>
              <a:ext cx="3293251" cy="247254"/>
            </a:xfrm>
            <a:custGeom>
              <a:avLst/>
              <a:gdLst/>
              <a:ahLst/>
              <a:cxnLst/>
              <a:rect r="r" b="b" t="t" l="l"/>
              <a:pathLst>
                <a:path h="247254" w="3293251">
                  <a:moveTo>
                    <a:pt x="31577" y="0"/>
                  </a:moveTo>
                  <a:lnTo>
                    <a:pt x="3261674" y="0"/>
                  </a:lnTo>
                  <a:cubicBezTo>
                    <a:pt x="3279113" y="0"/>
                    <a:pt x="3293251" y="14137"/>
                    <a:pt x="3293251" y="31577"/>
                  </a:cubicBezTo>
                  <a:lnTo>
                    <a:pt x="3293251" y="215677"/>
                  </a:lnTo>
                  <a:cubicBezTo>
                    <a:pt x="3293251" y="224052"/>
                    <a:pt x="3289924" y="232084"/>
                    <a:pt x="3284002" y="238006"/>
                  </a:cubicBezTo>
                  <a:cubicBezTo>
                    <a:pt x="3278080" y="243927"/>
                    <a:pt x="3270048" y="247254"/>
                    <a:pt x="3261674" y="247254"/>
                  </a:cubicBezTo>
                  <a:lnTo>
                    <a:pt x="31577" y="247254"/>
                  </a:lnTo>
                  <a:cubicBezTo>
                    <a:pt x="23202" y="247254"/>
                    <a:pt x="15170" y="243927"/>
                    <a:pt x="9249" y="238006"/>
                  </a:cubicBezTo>
                  <a:cubicBezTo>
                    <a:pt x="3327" y="232084"/>
                    <a:pt x="0" y="224052"/>
                    <a:pt x="0" y="215677"/>
                  </a:cubicBezTo>
                  <a:lnTo>
                    <a:pt x="0" y="31577"/>
                  </a:lnTo>
                  <a:cubicBezTo>
                    <a:pt x="0" y="23202"/>
                    <a:pt x="3327" y="15170"/>
                    <a:pt x="9249" y="9249"/>
                  </a:cubicBezTo>
                  <a:cubicBezTo>
                    <a:pt x="15170" y="3327"/>
                    <a:pt x="23202" y="0"/>
                    <a:pt x="31577" y="0"/>
                  </a:cubicBezTo>
                  <a:close/>
                </a:path>
              </a:pathLst>
            </a:custGeom>
            <a:solidFill>
              <a:srgbClr val="00569E"/>
            </a:solidFill>
          </p:spPr>
        </p:sp>
        <p:sp>
          <p:nvSpPr>
            <p:cNvPr name="TextBox 18" id="18"/>
            <p:cNvSpPr txBox="true"/>
            <p:nvPr/>
          </p:nvSpPr>
          <p:spPr>
            <a:xfrm>
              <a:off x="0" y="28575"/>
              <a:ext cx="3293250" cy="218679"/>
            </a:xfrm>
            <a:prstGeom prst="rect">
              <a:avLst/>
            </a:prstGeom>
          </p:spPr>
          <p:txBody>
            <a:bodyPr anchor="ctr" rtlCol="false" tIns="50800" lIns="50800" bIns="50800" rIns="50800"/>
            <a:lstStyle/>
            <a:p>
              <a:pPr algn="ctr">
                <a:lnSpc>
                  <a:spcPts val="2749"/>
                </a:lnSpc>
              </a:pPr>
            </a:p>
          </p:txBody>
        </p:sp>
      </p:grpSp>
      <p:sp>
        <p:nvSpPr>
          <p:cNvPr name="Freeform 19" id="19"/>
          <p:cNvSpPr/>
          <p:nvPr/>
        </p:nvSpPr>
        <p:spPr>
          <a:xfrm flipH="false" flipV="false" rot="0">
            <a:off x="13904235" y="2086304"/>
            <a:ext cx="4778839" cy="7309888"/>
          </a:xfrm>
          <a:custGeom>
            <a:avLst/>
            <a:gdLst/>
            <a:ahLst/>
            <a:cxnLst/>
            <a:rect r="r" b="b" t="t" l="l"/>
            <a:pathLst>
              <a:path h="7309888" w="4778839">
                <a:moveTo>
                  <a:pt x="0" y="0"/>
                </a:moveTo>
                <a:lnTo>
                  <a:pt x="4778840" y="0"/>
                </a:lnTo>
                <a:lnTo>
                  <a:pt x="4778840" y="7309888"/>
                </a:lnTo>
                <a:lnTo>
                  <a:pt x="0" y="7309888"/>
                </a:lnTo>
                <a:lnTo>
                  <a:pt x="0" y="0"/>
                </a:lnTo>
                <a:close/>
              </a:path>
            </a:pathLst>
          </a:custGeom>
          <a:blipFill>
            <a:blip r:embed="rId9"/>
            <a:stretch>
              <a:fillRect l="0" t="0" r="0" b="0"/>
            </a:stretch>
          </a:blipFill>
        </p:spPr>
      </p:sp>
      <p:sp>
        <p:nvSpPr>
          <p:cNvPr name="TextBox 20" id="20"/>
          <p:cNvSpPr txBox="true"/>
          <p:nvPr/>
        </p:nvSpPr>
        <p:spPr>
          <a:xfrm rot="0">
            <a:off x="1028930" y="1411649"/>
            <a:ext cx="8115177" cy="1202690"/>
          </a:xfrm>
          <a:prstGeom prst="rect">
            <a:avLst/>
          </a:prstGeom>
        </p:spPr>
        <p:txBody>
          <a:bodyPr anchor="t" rtlCol="false" tIns="0" lIns="0" bIns="0" rIns="0">
            <a:spAutoFit/>
          </a:bodyPr>
          <a:lstStyle/>
          <a:p>
            <a:pPr algn="just">
              <a:lnSpc>
                <a:spcPts val="8470"/>
              </a:lnSpc>
            </a:pPr>
            <a:r>
              <a:rPr lang="en-US" sz="7700">
                <a:solidFill>
                  <a:srgbClr val="FFFFFF"/>
                </a:solidFill>
                <a:latin typeface="Helvetica World Bold"/>
              </a:rPr>
              <a:t>SIMILARITIES</a:t>
            </a:r>
          </a:p>
        </p:txBody>
      </p:sp>
      <p:sp>
        <p:nvSpPr>
          <p:cNvPr name="TextBox 21" id="21"/>
          <p:cNvSpPr txBox="true"/>
          <p:nvPr/>
        </p:nvSpPr>
        <p:spPr>
          <a:xfrm rot="0">
            <a:off x="1682163" y="850900"/>
            <a:ext cx="2382009" cy="384175"/>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Bold"/>
              </a:rPr>
              <a:t>Salford &amp; Co.</a:t>
            </a:r>
          </a:p>
        </p:txBody>
      </p:sp>
      <p:sp>
        <p:nvSpPr>
          <p:cNvPr name="TextBox 22" id="22"/>
          <p:cNvSpPr txBox="true"/>
          <p:nvPr/>
        </p:nvSpPr>
        <p:spPr>
          <a:xfrm rot="0">
            <a:off x="700040" y="3495695"/>
            <a:ext cx="12460486"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FFFFFF"/>
                </a:solidFill>
                <a:latin typeface="Canva Sans Bold"/>
              </a:rPr>
              <a:t>All can deliver app-like appearance</a:t>
            </a:r>
          </a:p>
        </p:txBody>
      </p:sp>
      <p:sp>
        <p:nvSpPr>
          <p:cNvPr name="TextBox 23" id="23"/>
          <p:cNvSpPr txBox="true"/>
          <p:nvPr/>
        </p:nvSpPr>
        <p:spPr>
          <a:xfrm rot="0">
            <a:off x="777929" y="4929718"/>
            <a:ext cx="11504018" cy="811530"/>
          </a:xfrm>
          <a:prstGeom prst="rect">
            <a:avLst/>
          </a:prstGeom>
        </p:spPr>
        <p:txBody>
          <a:bodyPr anchor="t" rtlCol="false" tIns="0" lIns="0" bIns="0" rIns="0">
            <a:spAutoFit/>
          </a:bodyPr>
          <a:lstStyle/>
          <a:p>
            <a:pPr algn="ctr" marL="1036322" indent="-518161" lvl="1">
              <a:lnSpc>
                <a:spcPts val="6720"/>
              </a:lnSpc>
              <a:buFont typeface="Arial"/>
              <a:buChar char="•"/>
            </a:pPr>
            <a:r>
              <a:rPr lang="en-US" sz="4800">
                <a:solidFill>
                  <a:srgbClr val="FFFFFF"/>
                </a:solidFill>
                <a:latin typeface="Canva Sans Bold"/>
              </a:rPr>
              <a:t>All can deliver app-like appearance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823" y="796474"/>
            <a:ext cx="434120" cy="538975"/>
          </a:xfrm>
          <a:custGeom>
            <a:avLst/>
            <a:gdLst/>
            <a:ahLst/>
            <a:cxnLst/>
            <a:rect r="r" b="b" t="t" l="l"/>
            <a:pathLst>
              <a:path h="538975" w="434120">
                <a:moveTo>
                  <a:pt x="0" y="0"/>
                </a:moveTo>
                <a:lnTo>
                  <a:pt x="434120" y="0"/>
                </a:lnTo>
                <a:lnTo>
                  <a:pt x="434120" y="538975"/>
                </a:lnTo>
                <a:lnTo>
                  <a:pt x="0" y="5389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81085" y="-5872787"/>
            <a:ext cx="7555762" cy="7555762"/>
          </a:xfrm>
          <a:custGeom>
            <a:avLst/>
            <a:gdLst/>
            <a:ahLst/>
            <a:cxnLst/>
            <a:rect r="r" b="b" t="t" l="l"/>
            <a:pathLst>
              <a:path h="7555762" w="7555762">
                <a:moveTo>
                  <a:pt x="0" y="0"/>
                </a:moveTo>
                <a:lnTo>
                  <a:pt x="7555763" y="0"/>
                </a:lnTo>
                <a:lnTo>
                  <a:pt x="7555763" y="7555762"/>
                </a:lnTo>
                <a:lnTo>
                  <a:pt x="0" y="7555762"/>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619115" y="3676308"/>
            <a:ext cx="5283564" cy="2132901"/>
            <a:chOff x="0" y="0"/>
            <a:chExt cx="7044752" cy="2843868"/>
          </a:xfrm>
        </p:grpSpPr>
        <p:grpSp>
          <p:nvGrpSpPr>
            <p:cNvPr name="Group 6" id="6"/>
            <p:cNvGrpSpPr/>
            <p:nvPr/>
          </p:nvGrpSpPr>
          <p:grpSpPr>
            <a:xfrm rot="0">
              <a:off x="0" y="0"/>
              <a:ext cx="7044752" cy="2843868"/>
              <a:chOff x="0" y="0"/>
              <a:chExt cx="1726131" cy="696815"/>
            </a:xfrm>
          </p:grpSpPr>
          <p:sp>
            <p:nvSpPr>
              <p:cNvPr name="Freeform 7" id="7"/>
              <p:cNvSpPr/>
              <p:nvPr/>
            </p:nvSpPr>
            <p:spPr>
              <a:xfrm flipH="false" flipV="false" rot="0">
                <a:off x="0" y="0"/>
                <a:ext cx="1726131" cy="696815"/>
              </a:xfrm>
              <a:custGeom>
                <a:avLst/>
                <a:gdLst/>
                <a:ahLst/>
                <a:cxnLst/>
                <a:rect r="r" b="b" t="t" l="l"/>
                <a:pathLst>
                  <a:path h="696815" w="1726131">
                    <a:moveTo>
                      <a:pt x="1601671" y="696815"/>
                    </a:moveTo>
                    <a:lnTo>
                      <a:pt x="124460" y="696815"/>
                    </a:lnTo>
                    <a:cubicBezTo>
                      <a:pt x="55880" y="696815"/>
                      <a:pt x="0" y="640935"/>
                      <a:pt x="0" y="572355"/>
                    </a:cubicBezTo>
                    <a:lnTo>
                      <a:pt x="0" y="124460"/>
                    </a:lnTo>
                    <a:cubicBezTo>
                      <a:pt x="0" y="55880"/>
                      <a:pt x="55880" y="0"/>
                      <a:pt x="124460" y="0"/>
                    </a:cubicBezTo>
                    <a:lnTo>
                      <a:pt x="1601671" y="0"/>
                    </a:lnTo>
                    <a:cubicBezTo>
                      <a:pt x="1670251" y="0"/>
                      <a:pt x="1726131" y="55880"/>
                      <a:pt x="1726131" y="124460"/>
                    </a:cubicBezTo>
                    <a:lnTo>
                      <a:pt x="1726131" y="572355"/>
                    </a:lnTo>
                    <a:cubicBezTo>
                      <a:pt x="1726131" y="640935"/>
                      <a:pt x="1670251" y="696815"/>
                      <a:pt x="1601671" y="696815"/>
                    </a:cubicBezTo>
                    <a:close/>
                  </a:path>
                </a:pathLst>
              </a:custGeom>
              <a:solidFill>
                <a:srgbClr val="FFFFFF">
                  <a:alpha val="64706"/>
                </a:srgbClr>
              </a:solidFill>
            </p:spPr>
          </p:sp>
        </p:grpSp>
        <p:sp>
          <p:nvSpPr>
            <p:cNvPr name="Freeform 8" id="8"/>
            <p:cNvSpPr/>
            <p:nvPr/>
          </p:nvSpPr>
          <p:spPr>
            <a:xfrm flipH="false" flipV="false" rot="0">
              <a:off x="394422" y="229265"/>
              <a:ext cx="2337930" cy="2337930"/>
            </a:xfrm>
            <a:custGeom>
              <a:avLst/>
              <a:gdLst/>
              <a:ahLst/>
              <a:cxnLst/>
              <a:rect r="r" b="b" t="t" l="l"/>
              <a:pathLst>
                <a:path h="2337930" w="2337930">
                  <a:moveTo>
                    <a:pt x="0" y="0"/>
                  </a:moveTo>
                  <a:lnTo>
                    <a:pt x="2337930" y="0"/>
                  </a:lnTo>
                  <a:lnTo>
                    <a:pt x="2337930" y="2337930"/>
                  </a:lnTo>
                  <a:lnTo>
                    <a:pt x="0" y="23379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548131" y="382978"/>
              <a:ext cx="2030511" cy="2030503"/>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0" t="0" r="0" b="0"/>
                </a:stretch>
              </a:blipFill>
            </p:spPr>
          </p:sp>
        </p:grpSp>
        <p:sp>
          <p:nvSpPr>
            <p:cNvPr name="TextBox 11" id="11"/>
            <p:cNvSpPr txBox="true"/>
            <p:nvPr/>
          </p:nvSpPr>
          <p:spPr>
            <a:xfrm rot="0">
              <a:off x="2983487" y="382978"/>
              <a:ext cx="3285137" cy="449864"/>
            </a:xfrm>
            <a:prstGeom prst="rect">
              <a:avLst/>
            </a:prstGeom>
          </p:spPr>
          <p:txBody>
            <a:bodyPr anchor="t" rtlCol="false" tIns="0" lIns="0" bIns="0" rIns="0">
              <a:spAutoFit/>
            </a:bodyPr>
            <a:lstStyle/>
            <a:p>
              <a:pPr>
                <a:lnSpc>
                  <a:spcPts val="2561"/>
                </a:lnSpc>
              </a:pPr>
              <a:r>
                <a:rPr lang="en-US" sz="2065">
                  <a:solidFill>
                    <a:srgbClr val="0F094F"/>
                  </a:solidFill>
                  <a:latin typeface="Helvetica World Bold"/>
                </a:rPr>
                <a:t>Java</a:t>
              </a:r>
            </a:p>
          </p:txBody>
        </p:sp>
        <p:sp>
          <p:nvSpPr>
            <p:cNvPr name="TextBox 12" id="12"/>
            <p:cNvSpPr txBox="true"/>
            <p:nvPr/>
          </p:nvSpPr>
          <p:spPr>
            <a:xfrm rot="0">
              <a:off x="2983487" y="966124"/>
              <a:ext cx="3713512" cy="1571584"/>
            </a:xfrm>
            <a:prstGeom prst="rect">
              <a:avLst/>
            </a:prstGeom>
          </p:spPr>
          <p:txBody>
            <a:bodyPr anchor="t" rtlCol="false" tIns="0" lIns="0" bIns="0" rIns="0">
              <a:spAutoFit/>
            </a:bodyPr>
            <a:lstStyle/>
            <a:p>
              <a:pPr>
                <a:lnSpc>
                  <a:spcPts val="2332"/>
                </a:lnSpc>
              </a:pPr>
              <a:r>
                <a:rPr lang="en-US" sz="1881">
                  <a:solidFill>
                    <a:srgbClr val="0F094F"/>
                  </a:solidFill>
                  <a:latin typeface="Helvetica World"/>
                </a:rPr>
                <a:t>Java is widely used for Android development  as it provides scalable and Robust Applications</a:t>
              </a:r>
            </a:p>
          </p:txBody>
        </p:sp>
      </p:grpSp>
      <p:grpSp>
        <p:nvGrpSpPr>
          <p:cNvPr name="Group 13" id="13"/>
          <p:cNvGrpSpPr/>
          <p:nvPr/>
        </p:nvGrpSpPr>
        <p:grpSpPr>
          <a:xfrm rot="0">
            <a:off x="6689736" y="3676308"/>
            <a:ext cx="5283564" cy="2132901"/>
            <a:chOff x="0" y="0"/>
            <a:chExt cx="7044752" cy="2843868"/>
          </a:xfrm>
        </p:grpSpPr>
        <p:grpSp>
          <p:nvGrpSpPr>
            <p:cNvPr name="Group 14" id="14"/>
            <p:cNvGrpSpPr/>
            <p:nvPr/>
          </p:nvGrpSpPr>
          <p:grpSpPr>
            <a:xfrm rot="0">
              <a:off x="0" y="0"/>
              <a:ext cx="7044752" cy="2843868"/>
              <a:chOff x="0" y="0"/>
              <a:chExt cx="1726131" cy="696815"/>
            </a:xfrm>
          </p:grpSpPr>
          <p:sp>
            <p:nvSpPr>
              <p:cNvPr name="Freeform 15" id="15"/>
              <p:cNvSpPr/>
              <p:nvPr/>
            </p:nvSpPr>
            <p:spPr>
              <a:xfrm flipH="false" flipV="false" rot="0">
                <a:off x="0" y="0"/>
                <a:ext cx="1726131" cy="696815"/>
              </a:xfrm>
              <a:custGeom>
                <a:avLst/>
                <a:gdLst/>
                <a:ahLst/>
                <a:cxnLst/>
                <a:rect r="r" b="b" t="t" l="l"/>
                <a:pathLst>
                  <a:path h="696815" w="1726131">
                    <a:moveTo>
                      <a:pt x="1601671" y="696815"/>
                    </a:moveTo>
                    <a:lnTo>
                      <a:pt x="124460" y="696815"/>
                    </a:lnTo>
                    <a:cubicBezTo>
                      <a:pt x="55880" y="696815"/>
                      <a:pt x="0" y="640935"/>
                      <a:pt x="0" y="572355"/>
                    </a:cubicBezTo>
                    <a:lnTo>
                      <a:pt x="0" y="124460"/>
                    </a:lnTo>
                    <a:cubicBezTo>
                      <a:pt x="0" y="55880"/>
                      <a:pt x="55880" y="0"/>
                      <a:pt x="124460" y="0"/>
                    </a:cubicBezTo>
                    <a:lnTo>
                      <a:pt x="1601671" y="0"/>
                    </a:lnTo>
                    <a:cubicBezTo>
                      <a:pt x="1670251" y="0"/>
                      <a:pt x="1726131" y="55880"/>
                      <a:pt x="1726131" y="124460"/>
                    </a:cubicBezTo>
                    <a:lnTo>
                      <a:pt x="1726131" y="572355"/>
                    </a:lnTo>
                    <a:cubicBezTo>
                      <a:pt x="1726131" y="640935"/>
                      <a:pt x="1670251" y="696815"/>
                      <a:pt x="1601671" y="696815"/>
                    </a:cubicBezTo>
                    <a:close/>
                  </a:path>
                </a:pathLst>
              </a:custGeom>
              <a:solidFill>
                <a:srgbClr val="FFFFFF">
                  <a:alpha val="64706"/>
                </a:srgbClr>
              </a:solidFill>
            </p:spPr>
          </p:sp>
        </p:grpSp>
        <p:sp>
          <p:nvSpPr>
            <p:cNvPr name="Freeform 16" id="16"/>
            <p:cNvSpPr/>
            <p:nvPr/>
          </p:nvSpPr>
          <p:spPr>
            <a:xfrm flipH="false" flipV="false" rot="0">
              <a:off x="394422" y="229265"/>
              <a:ext cx="2337930" cy="2337930"/>
            </a:xfrm>
            <a:custGeom>
              <a:avLst/>
              <a:gdLst/>
              <a:ahLst/>
              <a:cxnLst/>
              <a:rect r="r" b="b" t="t" l="l"/>
              <a:pathLst>
                <a:path h="2337930" w="2337930">
                  <a:moveTo>
                    <a:pt x="0" y="0"/>
                  </a:moveTo>
                  <a:lnTo>
                    <a:pt x="2337930" y="0"/>
                  </a:lnTo>
                  <a:lnTo>
                    <a:pt x="2337930" y="2337930"/>
                  </a:lnTo>
                  <a:lnTo>
                    <a:pt x="0" y="23379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2983487" y="158047"/>
              <a:ext cx="3285137" cy="449864"/>
            </a:xfrm>
            <a:prstGeom prst="rect">
              <a:avLst/>
            </a:prstGeom>
          </p:spPr>
          <p:txBody>
            <a:bodyPr anchor="t" rtlCol="false" tIns="0" lIns="0" bIns="0" rIns="0">
              <a:spAutoFit/>
            </a:bodyPr>
            <a:lstStyle/>
            <a:p>
              <a:pPr>
                <a:lnSpc>
                  <a:spcPts val="2561"/>
                </a:lnSpc>
              </a:pPr>
              <a:r>
                <a:rPr lang="en-US" sz="2065">
                  <a:solidFill>
                    <a:srgbClr val="0F094F"/>
                  </a:solidFill>
                  <a:latin typeface="Helvetica World Bold"/>
                </a:rPr>
                <a:t>Swift</a:t>
              </a:r>
            </a:p>
          </p:txBody>
        </p:sp>
        <p:sp>
          <p:nvSpPr>
            <p:cNvPr name="TextBox 18" id="18"/>
            <p:cNvSpPr txBox="true"/>
            <p:nvPr/>
          </p:nvSpPr>
          <p:spPr>
            <a:xfrm rot="0">
              <a:off x="2983487" y="601911"/>
              <a:ext cx="3713512" cy="1965284"/>
            </a:xfrm>
            <a:prstGeom prst="rect">
              <a:avLst/>
            </a:prstGeom>
          </p:spPr>
          <p:txBody>
            <a:bodyPr anchor="t" rtlCol="false" tIns="0" lIns="0" bIns="0" rIns="0">
              <a:spAutoFit/>
            </a:bodyPr>
            <a:lstStyle/>
            <a:p>
              <a:pPr>
                <a:lnSpc>
                  <a:spcPts val="2332"/>
                </a:lnSpc>
              </a:pPr>
              <a:r>
                <a:rPr lang="en-US" sz="1881">
                  <a:solidFill>
                    <a:srgbClr val="0F094F"/>
                  </a:solidFill>
                  <a:latin typeface="Helvetica World"/>
                </a:rPr>
                <a:t>Swift is the primary language for IOS app development. it provides modern syntax and mostly used for VR AR</a:t>
              </a:r>
            </a:p>
          </p:txBody>
        </p:sp>
      </p:grpSp>
      <p:grpSp>
        <p:nvGrpSpPr>
          <p:cNvPr name="Group 19" id="19"/>
          <p:cNvGrpSpPr/>
          <p:nvPr/>
        </p:nvGrpSpPr>
        <p:grpSpPr>
          <a:xfrm rot="0">
            <a:off x="12760356" y="3676308"/>
            <a:ext cx="5283564" cy="2132901"/>
            <a:chOff x="0" y="0"/>
            <a:chExt cx="1726131" cy="696815"/>
          </a:xfrm>
        </p:grpSpPr>
        <p:sp>
          <p:nvSpPr>
            <p:cNvPr name="Freeform 20" id="20"/>
            <p:cNvSpPr/>
            <p:nvPr/>
          </p:nvSpPr>
          <p:spPr>
            <a:xfrm flipH="false" flipV="false" rot="0">
              <a:off x="0" y="0"/>
              <a:ext cx="1726131" cy="696815"/>
            </a:xfrm>
            <a:custGeom>
              <a:avLst/>
              <a:gdLst/>
              <a:ahLst/>
              <a:cxnLst/>
              <a:rect r="r" b="b" t="t" l="l"/>
              <a:pathLst>
                <a:path h="696815" w="1726131">
                  <a:moveTo>
                    <a:pt x="1601671" y="696815"/>
                  </a:moveTo>
                  <a:lnTo>
                    <a:pt x="124460" y="696815"/>
                  </a:lnTo>
                  <a:cubicBezTo>
                    <a:pt x="55880" y="696815"/>
                    <a:pt x="0" y="640935"/>
                    <a:pt x="0" y="572355"/>
                  </a:cubicBezTo>
                  <a:lnTo>
                    <a:pt x="0" y="124460"/>
                  </a:lnTo>
                  <a:cubicBezTo>
                    <a:pt x="0" y="55880"/>
                    <a:pt x="55880" y="0"/>
                    <a:pt x="124460" y="0"/>
                  </a:cubicBezTo>
                  <a:lnTo>
                    <a:pt x="1601671" y="0"/>
                  </a:lnTo>
                  <a:cubicBezTo>
                    <a:pt x="1670251" y="0"/>
                    <a:pt x="1726131" y="55880"/>
                    <a:pt x="1726131" y="124460"/>
                  </a:cubicBezTo>
                  <a:lnTo>
                    <a:pt x="1726131" y="572355"/>
                  </a:lnTo>
                  <a:cubicBezTo>
                    <a:pt x="1726131" y="640935"/>
                    <a:pt x="1670251" y="696815"/>
                    <a:pt x="1601671" y="696815"/>
                  </a:cubicBezTo>
                  <a:close/>
                </a:path>
              </a:pathLst>
            </a:custGeom>
            <a:solidFill>
              <a:srgbClr val="FFFFFF">
                <a:alpha val="64706"/>
              </a:srgbClr>
            </a:solidFill>
          </p:spPr>
        </p:sp>
      </p:grpSp>
      <p:sp>
        <p:nvSpPr>
          <p:cNvPr name="Freeform 21" id="21"/>
          <p:cNvSpPr/>
          <p:nvPr/>
        </p:nvSpPr>
        <p:spPr>
          <a:xfrm flipH="false" flipV="false" rot="0">
            <a:off x="13056172" y="3848256"/>
            <a:ext cx="1753448" cy="1753448"/>
          </a:xfrm>
          <a:custGeom>
            <a:avLst/>
            <a:gdLst/>
            <a:ahLst/>
            <a:cxnLst/>
            <a:rect r="r" b="b" t="t" l="l"/>
            <a:pathLst>
              <a:path h="1753448" w="1753448">
                <a:moveTo>
                  <a:pt x="0" y="0"/>
                </a:moveTo>
                <a:lnTo>
                  <a:pt x="1753448" y="0"/>
                </a:lnTo>
                <a:lnTo>
                  <a:pt x="1753448" y="1753448"/>
                </a:lnTo>
                <a:lnTo>
                  <a:pt x="0" y="17534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2" id="22"/>
          <p:cNvGrpSpPr/>
          <p:nvPr/>
        </p:nvGrpSpPr>
        <p:grpSpPr>
          <a:xfrm rot="0">
            <a:off x="619115" y="6516715"/>
            <a:ext cx="5283564" cy="2132901"/>
            <a:chOff x="0" y="0"/>
            <a:chExt cx="7044752" cy="2843868"/>
          </a:xfrm>
        </p:grpSpPr>
        <p:grpSp>
          <p:nvGrpSpPr>
            <p:cNvPr name="Group 23" id="23"/>
            <p:cNvGrpSpPr/>
            <p:nvPr/>
          </p:nvGrpSpPr>
          <p:grpSpPr>
            <a:xfrm rot="0">
              <a:off x="0" y="0"/>
              <a:ext cx="7044752" cy="2843868"/>
              <a:chOff x="0" y="0"/>
              <a:chExt cx="1726131" cy="696815"/>
            </a:xfrm>
          </p:grpSpPr>
          <p:sp>
            <p:nvSpPr>
              <p:cNvPr name="Freeform 24" id="24"/>
              <p:cNvSpPr/>
              <p:nvPr/>
            </p:nvSpPr>
            <p:spPr>
              <a:xfrm flipH="false" flipV="false" rot="0">
                <a:off x="0" y="0"/>
                <a:ext cx="1726131" cy="696815"/>
              </a:xfrm>
              <a:custGeom>
                <a:avLst/>
                <a:gdLst/>
                <a:ahLst/>
                <a:cxnLst/>
                <a:rect r="r" b="b" t="t" l="l"/>
                <a:pathLst>
                  <a:path h="696815" w="1726131">
                    <a:moveTo>
                      <a:pt x="1601671" y="696815"/>
                    </a:moveTo>
                    <a:lnTo>
                      <a:pt x="124460" y="696815"/>
                    </a:lnTo>
                    <a:cubicBezTo>
                      <a:pt x="55880" y="696815"/>
                      <a:pt x="0" y="640935"/>
                      <a:pt x="0" y="572355"/>
                    </a:cubicBezTo>
                    <a:lnTo>
                      <a:pt x="0" y="124460"/>
                    </a:lnTo>
                    <a:cubicBezTo>
                      <a:pt x="0" y="55880"/>
                      <a:pt x="55880" y="0"/>
                      <a:pt x="124460" y="0"/>
                    </a:cubicBezTo>
                    <a:lnTo>
                      <a:pt x="1601671" y="0"/>
                    </a:lnTo>
                    <a:cubicBezTo>
                      <a:pt x="1670251" y="0"/>
                      <a:pt x="1726131" y="55880"/>
                      <a:pt x="1726131" y="124460"/>
                    </a:cubicBezTo>
                    <a:lnTo>
                      <a:pt x="1726131" y="572355"/>
                    </a:lnTo>
                    <a:cubicBezTo>
                      <a:pt x="1726131" y="640935"/>
                      <a:pt x="1670251" y="696815"/>
                      <a:pt x="1601671" y="696815"/>
                    </a:cubicBezTo>
                    <a:close/>
                  </a:path>
                </a:pathLst>
              </a:custGeom>
              <a:solidFill>
                <a:srgbClr val="FFFFFF">
                  <a:alpha val="64706"/>
                </a:srgbClr>
              </a:solidFill>
            </p:spPr>
          </p:sp>
        </p:grpSp>
        <p:sp>
          <p:nvSpPr>
            <p:cNvPr name="Freeform 25" id="25"/>
            <p:cNvSpPr/>
            <p:nvPr/>
          </p:nvSpPr>
          <p:spPr>
            <a:xfrm flipH="false" flipV="false" rot="0">
              <a:off x="394422" y="229265"/>
              <a:ext cx="2337930" cy="2337930"/>
            </a:xfrm>
            <a:custGeom>
              <a:avLst/>
              <a:gdLst/>
              <a:ahLst/>
              <a:cxnLst/>
              <a:rect r="r" b="b" t="t" l="l"/>
              <a:pathLst>
                <a:path h="2337930" w="2337930">
                  <a:moveTo>
                    <a:pt x="0" y="0"/>
                  </a:moveTo>
                  <a:lnTo>
                    <a:pt x="2337930" y="0"/>
                  </a:lnTo>
                  <a:lnTo>
                    <a:pt x="2337930" y="2337930"/>
                  </a:lnTo>
                  <a:lnTo>
                    <a:pt x="0" y="23379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2983487" y="382978"/>
              <a:ext cx="3285137" cy="449864"/>
            </a:xfrm>
            <a:prstGeom prst="rect">
              <a:avLst/>
            </a:prstGeom>
          </p:spPr>
          <p:txBody>
            <a:bodyPr anchor="t" rtlCol="false" tIns="0" lIns="0" bIns="0" rIns="0">
              <a:spAutoFit/>
            </a:bodyPr>
            <a:lstStyle/>
            <a:p>
              <a:pPr>
                <a:lnSpc>
                  <a:spcPts val="2561"/>
                </a:lnSpc>
              </a:pPr>
              <a:r>
                <a:rPr lang="en-US" sz="2065">
                  <a:solidFill>
                    <a:srgbClr val="0F094F"/>
                  </a:solidFill>
                  <a:latin typeface="Helvetica World Bold"/>
                </a:rPr>
                <a:t>Kotlin</a:t>
              </a:r>
            </a:p>
          </p:txBody>
        </p:sp>
        <p:sp>
          <p:nvSpPr>
            <p:cNvPr name="TextBox 27" id="27"/>
            <p:cNvSpPr txBox="true"/>
            <p:nvPr/>
          </p:nvSpPr>
          <p:spPr>
            <a:xfrm rot="0">
              <a:off x="2983487" y="966124"/>
              <a:ext cx="3713512" cy="1571584"/>
            </a:xfrm>
            <a:prstGeom prst="rect">
              <a:avLst/>
            </a:prstGeom>
          </p:spPr>
          <p:txBody>
            <a:bodyPr anchor="t" rtlCol="false" tIns="0" lIns="0" bIns="0" rIns="0">
              <a:spAutoFit/>
            </a:bodyPr>
            <a:lstStyle/>
            <a:p>
              <a:pPr>
                <a:lnSpc>
                  <a:spcPts val="2332"/>
                </a:lnSpc>
              </a:pPr>
              <a:r>
                <a:rPr lang="en-US" sz="1881">
                  <a:solidFill>
                    <a:srgbClr val="0F094F"/>
                  </a:solidFill>
                  <a:latin typeface="Helvetica World"/>
                </a:rPr>
                <a:t>Emerging as the preferred  language for Android development aimed at improving Java</a:t>
              </a:r>
            </a:p>
          </p:txBody>
        </p:sp>
      </p:grpSp>
      <p:grpSp>
        <p:nvGrpSpPr>
          <p:cNvPr name="Group 28" id="28"/>
          <p:cNvGrpSpPr/>
          <p:nvPr/>
        </p:nvGrpSpPr>
        <p:grpSpPr>
          <a:xfrm rot="0">
            <a:off x="6856635" y="6516715"/>
            <a:ext cx="5283564" cy="2132901"/>
            <a:chOff x="0" y="0"/>
            <a:chExt cx="7044752" cy="2843868"/>
          </a:xfrm>
        </p:grpSpPr>
        <p:grpSp>
          <p:nvGrpSpPr>
            <p:cNvPr name="Group 29" id="29"/>
            <p:cNvGrpSpPr/>
            <p:nvPr/>
          </p:nvGrpSpPr>
          <p:grpSpPr>
            <a:xfrm rot="0">
              <a:off x="0" y="0"/>
              <a:ext cx="7044752" cy="2843868"/>
              <a:chOff x="0" y="0"/>
              <a:chExt cx="1726131" cy="696815"/>
            </a:xfrm>
          </p:grpSpPr>
          <p:sp>
            <p:nvSpPr>
              <p:cNvPr name="Freeform 30" id="30"/>
              <p:cNvSpPr/>
              <p:nvPr/>
            </p:nvSpPr>
            <p:spPr>
              <a:xfrm flipH="false" flipV="false" rot="0">
                <a:off x="0" y="0"/>
                <a:ext cx="1726131" cy="696815"/>
              </a:xfrm>
              <a:custGeom>
                <a:avLst/>
                <a:gdLst/>
                <a:ahLst/>
                <a:cxnLst/>
                <a:rect r="r" b="b" t="t" l="l"/>
                <a:pathLst>
                  <a:path h="696815" w="1726131">
                    <a:moveTo>
                      <a:pt x="1601671" y="696815"/>
                    </a:moveTo>
                    <a:lnTo>
                      <a:pt x="124460" y="696815"/>
                    </a:lnTo>
                    <a:cubicBezTo>
                      <a:pt x="55880" y="696815"/>
                      <a:pt x="0" y="640935"/>
                      <a:pt x="0" y="572355"/>
                    </a:cubicBezTo>
                    <a:lnTo>
                      <a:pt x="0" y="124460"/>
                    </a:lnTo>
                    <a:cubicBezTo>
                      <a:pt x="0" y="55880"/>
                      <a:pt x="55880" y="0"/>
                      <a:pt x="124460" y="0"/>
                    </a:cubicBezTo>
                    <a:lnTo>
                      <a:pt x="1601671" y="0"/>
                    </a:lnTo>
                    <a:cubicBezTo>
                      <a:pt x="1670251" y="0"/>
                      <a:pt x="1726131" y="55880"/>
                      <a:pt x="1726131" y="124460"/>
                    </a:cubicBezTo>
                    <a:lnTo>
                      <a:pt x="1726131" y="572355"/>
                    </a:lnTo>
                    <a:cubicBezTo>
                      <a:pt x="1726131" y="640935"/>
                      <a:pt x="1670251" y="696815"/>
                      <a:pt x="1601671" y="696815"/>
                    </a:cubicBezTo>
                    <a:close/>
                  </a:path>
                </a:pathLst>
              </a:custGeom>
              <a:solidFill>
                <a:srgbClr val="FFFFFF">
                  <a:alpha val="64706"/>
                </a:srgbClr>
              </a:solidFill>
            </p:spPr>
          </p:sp>
        </p:grpSp>
        <p:sp>
          <p:nvSpPr>
            <p:cNvPr name="Freeform 31" id="31"/>
            <p:cNvSpPr/>
            <p:nvPr/>
          </p:nvSpPr>
          <p:spPr>
            <a:xfrm flipH="false" flipV="false" rot="0">
              <a:off x="394422" y="229265"/>
              <a:ext cx="2337930" cy="2337930"/>
            </a:xfrm>
            <a:custGeom>
              <a:avLst/>
              <a:gdLst/>
              <a:ahLst/>
              <a:cxnLst/>
              <a:rect r="r" b="b" t="t" l="l"/>
              <a:pathLst>
                <a:path h="2337930" w="2337930">
                  <a:moveTo>
                    <a:pt x="0" y="0"/>
                  </a:moveTo>
                  <a:lnTo>
                    <a:pt x="2337930" y="0"/>
                  </a:lnTo>
                  <a:lnTo>
                    <a:pt x="2337930" y="2337930"/>
                  </a:lnTo>
                  <a:lnTo>
                    <a:pt x="0" y="23379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2" id="32"/>
            <p:cNvSpPr txBox="true"/>
            <p:nvPr/>
          </p:nvSpPr>
          <p:spPr>
            <a:xfrm rot="0">
              <a:off x="2983487" y="382978"/>
              <a:ext cx="3285137" cy="449864"/>
            </a:xfrm>
            <a:prstGeom prst="rect">
              <a:avLst/>
            </a:prstGeom>
          </p:spPr>
          <p:txBody>
            <a:bodyPr anchor="t" rtlCol="false" tIns="0" lIns="0" bIns="0" rIns="0">
              <a:spAutoFit/>
            </a:bodyPr>
            <a:lstStyle/>
            <a:p>
              <a:pPr>
                <a:lnSpc>
                  <a:spcPts val="2561"/>
                </a:lnSpc>
              </a:pPr>
              <a:r>
                <a:rPr lang="en-US" sz="2065">
                  <a:solidFill>
                    <a:srgbClr val="0F094F"/>
                  </a:solidFill>
                  <a:latin typeface="Helvetica World Bold"/>
                </a:rPr>
                <a:t>Dart</a:t>
              </a:r>
            </a:p>
          </p:txBody>
        </p:sp>
        <p:sp>
          <p:nvSpPr>
            <p:cNvPr name="TextBox 33" id="33"/>
            <p:cNvSpPr txBox="true"/>
            <p:nvPr/>
          </p:nvSpPr>
          <p:spPr>
            <a:xfrm rot="0">
              <a:off x="2983487" y="966124"/>
              <a:ext cx="3713512" cy="1571584"/>
            </a:xfrm>
            <a:prstGeom prst="rect">
              <a:avLst/>
            </a:prstGeom>
          </p:spPr>
          <p:txBody>
            <a:bodyPr anchor="t" rtlCol="false" tIns="0" lIns="0" bIns="0" rIns="0">
              <a:spAutoFit/>
            </a:bodyPr>
            <a:lstStyle/>
            <a:p>
              <a:pPr>
                <a:lnSpc>
                  <a:spcPts val="2332"/>
                </a:lnSpc>
              </a:pPr>
              <a:r>
                <a:rPr lang="en-US" sz="1881">
                  <a:solidFill>
                    <a:srgbClr val="0F094F"/>
                  </a:solidFill>
                  <a:latin typeface="Helvetica World"/>
                </a:rPr>
                <a:t>Used as Google’s native language for building mobile apps. it works together with flutter</a:t>
              </a:r>
            </a:p>
          </p:txBody>
        </p:sp>
      </p:grpSp>
      <p:grpSp>
        <p:nvGrpSpPr>
          <p:cNvPr name="Group 34" id="34"/>
          <p:cNvGrpSpPr/>
          <p:nvPr/>
        </p:nvGrpSpPr>
        <p:grpSpPr>
          <a:xfrm rot="0">
            <a:off x="12863284" y="6516715"/>
            <a:ext cx="5283564" cy="2132901"/>
            <a:chOff x="0" y="0"/>
            <a:chExt cx="7044752" cy="2843868"/>
          </a:xfrm>
        </p:grpSpPr>
        <p:grpSp>
          <p:nvGrpSpPr>
            <p:cNvPr name="Group 35" id="35"/>
            <p:cNvGrpSpPr/>
            <p:nvPr/>
          </p:nvGrpSpPr>
          <p:grpSpPr>
            <a:xfrm rot="0">
              <a:off x="0" y="0"/>
              <a:ext cx="7044752" cy="2843868"/>
              <a:chOff x="0" y="0"/>
              <a:chExt cx="1726131" cy="696815"/>
            </a:xfrm>
          </p:grpSpPr>
          <p:sp>
            <p:nvSpPr>
              <p:cNvPr name="Freeform 36" id="36"/>
              <p:cNvSpPr/>
              <p:nvPr/>
            </p:nvSpPr>
            <p:spPr>
              <a:xfrm flipH="false" flipV="false" rot="0">
                <a:off x="0" y="0"/>
                <a:ext cx="1726131" cy="696815"/>
              </a:xfrm>
              <a:custGeom>
                <a:avLst/>
                <a:gdLst/>
                <a:ahLst/>
                <a:cxnLst/>
                <a:rect r="r" b="b" t="t" l="l"/>
                <a:pathLst>
                  <a:path h="696815" w="1726131">
                    <a:moveTo>
                      <a:pt x="1601671" y="696815"/>
                    </a:moveTo>
                    <a:lnTo>
                      <a:pt x="124460" y="696815"/>
                    </a:lnTo>
                    <a:cubicBezTo>
                      <a:pt x="55880" y="696815"/>
                      <a:pt x="0" y="640935"/>
                      <a:pt x="0" y="572355"/>
                    </a:cubicBezTo>
                    <a:lnTo>
                      <a:pt x="0" y="124460"/>
                    </a:lnTo>
                    <a:cubicBezTo>
                      <a:pt x="0" y="55880"/>
                      <a:pt x="55880" y="0"/>
                      <a:pt x="124460" y="0"/>
                    </a:cubicBezTo>
                    <a:lnTo>
                      <a:pt x="1601671" y="0"/>
                    </a:lnTo>
                    <a:cubicBezTo>
                      <a:pt x="1670251" y="0"/>
                      <a:pt x="1726131" y="55880"/>
                      <a:pt x="1726131" y="124460"/>
                    </a:cubicBezTo>
                    <a:lnTo>
                      <a:pt x="1726131" y="572355"/>
                    </a:lnTo>
                    <a:cubicBezTo>
                      <a:pt x="1726131" y="640935"/>
                      <a:pt x="1670251" y="696815"/>
                      <a:pt x="1601671" y="696815"/>
                    </a:cubicBezTo>
                    <a:close/>
                  </a:path>
                </a:pathLst>
              </a:custGeom>
              <a:solidFill>
                <a:srgbClr val="FFFFFF">
                  <a:alpha val="64706"/>
                </a:srgbClr>
              </a:solidFill>
            </p:spPr>
          </p:sp>
        </p:grpSp>
        <p:sp>
          <p:nvSpPr>
            <p:cNvPr name="Freeform 37" id="37"/>
            <p:cNvSpPr/>
            <p:nvPr/>
          </p:nvSpPr>
          <p:spPr>
            <a:xfrm flipH="false" flipV="false" rot="0">
              <a:off x="394422" y="229265"/>
              <a:ext cx="2337930" cy="2337930"/>
            </a:xfrm>
            <a:custGeom>
              <a:avLst/>
              <a:gdLst/>
              <a:ahLst/>
              <a:cxnLst/>
              <a:rect r="r" b="b" t="t" l="l"/>
              <a:pathLst>
                <a:path h="2337930" w="2337930">
                  <a:moveTo>
                    <a:pt x="0" y="0"/>
                  </a:moveTo>
                  <a:lnTo>
                    <a:pt x="2337930" y="0"/>
                  </a:lnTo>
                  <a:lnTo>
                    <a:pt x="2337930" y="2337930"/>
                  </a:lnTo>
                  <a:lnTo>
                    <a:pt x="0" y="23379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8" id="38"/>
            <p:cNvSpPr txBox="true"/>
            <p:nvPr/>
          </p:nvSpPr>
          <p:spPr>
            <a:xfrm rot="0">
              <a:off x="2983487" y="382978"/>
              <a:ext cx="3285137" cy="449864"/>
            </a:xfrm>
            <a:prstGeom prst="rect">
              <a:avLst/>
            </a:prstGeom>
          </p:spPr>
          <p:txBody>
            <a:bodyPr anchor="t" rtlCol="false" tIns="0" lIns="0" bIns="0" rIns="0">
              <a:spAutoFit/>
            </a:bodyPr>
            <a:lstStyle/>
            <a:p>
              <a:pPr>
                <a:lnSpc>
                  <a:spcPts val="2561"/>
                </a:lnSpc>
              </a:pPr>
              <a:r>
                <a:rPr lang="en-US" sz="2065">
                  <a:solidFill>
                    <a:srgbClr val="0F094F"/>
                  </a:solidFill>
                  <a:latin typeface="Helvetica World Bold"/>
                </a:rPr>
                <a:t>C#</a:t>
              </a:r>
            </a:p>
          </p:txBody>
        </p:sp>
        <p:sp>
          <p:nvSpPr>
            <p:cNvPr name="TextBox 39" id="39"/>
            <p:cNvSpPr txBox="true"/>
            <p:nvPr/>
          </p:nvSpPr>
          <p:spPr>
            <a:xfrm rot="0">
              <a:off x="2983487" y="966124"/>
              <a:ext cx="3713512" cy="1571584"/>
            </a:xfrm>
            <a:prstGeom prst="rect">
              <a:avLst/>
            </a:prstGeom>
          </p:spPr>
          <p:txBody>
            <a:bodyPr anchor="t" rtlCol="false" tIns="0" lIns="0" bIns="0" rIns="0">
              <a:spAutoFit/>
            </a:bodyPr>
            <a:lstStyle/>
            <a:p>
              <a:pPr>
                <a:lnSpc>
                  <a:spcPts val="2332"/>
                </a:lnSpc>
              </a:pPr>
              <a:r>
                <a:rPr lang="en-US" sz="1881">
                  <a:solidFill>
                    <a:srgbClr val="0F094F"/>
                  </a:solidFill>
                  <a:latin typeface="Helvetica World"/>
                </a:rPr>
                <a:t>Works for Microsoft Xamarin framework and is used to create cross platform mobile apps</a:t>
              </a:r>
            </a:p>
          </p:txBody>
        </p:sp>
      </p:grpSp>
      <p:sp>
        <p:nvSpPr>
          <p:cNvPr name="Freeform 40" id="40"/>
          <p:cNvSpPr/>
          <p:nvPr/>
        </p:nvSpPr>
        <p:spPr>
          <a:xfrm flipH="false" flipV="false" rot="0">
            <a:off x="6995215" y="3952533"/>
            <a:ext cx="1693233" cy="1490045"/>
          </a:xfrm>
          <a:custGeom>
            <a:avLst/>
            <a:gdLst/>
            <a:ahLst/>
            <a:cxnLst/>
            <a:rect r="r" b="b" t="t" l="l"/>
            <a:pathLst>
              <a:path h="1490045" w="1693233">
                <a:moveTo>
                  <a:pt x="0" y="0"/>
                </a:moveTo>
                <a:lnTo>
                  <a:pt x="1693233" y="0"/>
                </a:lnTo>
                <a:lnTo>
                  <a:pt x="1693233" y="1490045"/>
                </a:lnTo>
                <a:lnTo>
                  <a:pt x="0" y="14900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1" id="41"/>
          <p:cNvSpPr/>
          <p:nvPr/>
        </p:nvSpPr>
        <p:spPr>
          <a:xfrm flipH="false" flipV="false" rot="0">
            <a:off x="13121119" y="4016955"/>
            <a:ext cx="1623555" cy="1623555"/>
          </a:xfrm>
          <a:custGeom>
            <a:avLst/>
            <a:gdLst/>
            <a:ahLst/>
            <a:cxnLst/>
            <a:rect r="r" b="b" t="t" l="l"/>
            <a:pathLst>
              <a:path h="1623555" w="1623555">
                <a:moveTo>
                  <a:pt x="0" y="0"/>
                </a:moveTo>
                <a:lnTo>
                  <a:pt x="1623555" y="0"/>
                </a:lnTo>
                <a:lnTo>
                  <a:pt x="1623555" y="1623555"/>
                </a:lnTo>
                <a:lnTo>
                  <a:pt x="0" y="162355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2" id="42"/>
          <p:cNvSpPr/>
          <p:nvPr/>
        </p:nvSpPr>
        <p:spPr>
          <a:xfrm flipH="false" flipV="false" rot="0">
            <a:off x="1159152" y="6972000"/>
            <a:ext cx="1222331" cy="1222331"/>
          </a:xfrm>
          <a:custGeom>
            <a:avLst/>
            <a:gdLst/>
            <a:ahLst/>
            <a:cxnLst/>
            <a:rect r="r" b="b" t="t" l="l"/>
            <a:pathLst>
              <a:path h="1222331" w="1222331">
                <a:moveTo>
                  <a:pt x="0" y="0"/>
                </a:moveTo>
                <a:lnTo>
                  <a:pt x="1222331" y="0"/>
                </a:lnTo>
                <a:lnTo>
                  <a:pt x="1222331" y="1222331"/>
                </a:lnTo>
                <a:lnTo>
                  <a:pt x="0" y="122233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3" id="43"/>
          <p:cNvSpPr/>
          <p:nvPr/>
        </p:nvSpPr>
        <p:spPr>
          <a:xfrm flipH="false" flipV="false" rot="0">
            <a:off x="7316999" y="6802639"/>
            <a:ext cx="1371448" cy="1391691"/>
          </a:xfrm>
          <a:custGeom>
            <a:avLst/>
            <a:gdLst/>
            <a:ahLst/>
            <a:cxnLst/>
            <a:rect r="r" b="b" t="t" l="l"/>
            <a:pathLst>
              <a:path h="1391691" w="1371448">
                <a:moveTo>
                  <a:pt x="0" y="0"/>
                </a:moveTo>
                <a:lnTo>
                  <a:pt x="1371449" y="0"/>
                </a:lnTo>
                <a:lnTo>
                  <a:pt x="1371449" y="1391692"/>
                </a:lnTo>
                <a:lnTo>
                  <a:pt x="0" y="139169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44" id="44"/>
          <p:cNvSpPr/>
          <p:nvPr/>
        </p:nvSpPr>
        <p:spPr>
          <a:xfrm flipH="false" flipV="false" rot="0">
            <a:off x="13549899" y="6972000"/>
            <a:ext cx="1160684" cy="1282524"/>
          </a:xfrm>
          <a:custGeom>
            <a:avLst/>
            <a:gdLst/>
            <a:ahLst/>
            <a:cxnLst/>
            <a:rect r="r" b="b" t="t" l="l"/>
            <a:pathLst>
              <a:path h="1282524" w="1160684">
                <a:moveTo>
                  <a:pt x="0" y="0"/>
                </a:moveTo>
                <a:lnTo>
                  <a:pt x="1160684" y="0"/>
                </a:lnTo>
                <a:lnTo>
                  <a:pt x="1160684" y="1282524"/>
                </a:lnTo>
                <a:lnTo>
                  <a:pt x="0" y="128252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45" id="45"/>
          <p:cNvSpPr txBox="true"/>
          <p:nvPr/>
        </p:nvSpPr>
        <p:spPr>
          <a:xfrm rot="0">
            <a:off x="818975" y="1490516"/>
            <a:ext cx="7576817" cy="1020392"/>
          </a:xfrm>
          <a:prstGeom prst="rect">
            <a:avLst/>
          </a:prstGeom>
        </p:spPr>
        <p:txBody>
          <a:bodyPr anchor="t" rtlCol="false" tIns="0" lIns="0" bIns="0" rIns="0">
            <a:spAutoFit/>
          </a:bodyPr>
          <a:lstStyle/>
          <a:p>
            <a:pPr algn="just">
              <a:lnSpc>
                <a:spcPts val="7255"/>
              </a:lnSpc>
            </a:pPr>
            <a:r>
              <a:rPr lang="en-US" sz="6595">
                <a:solidFill>
                  <a:srgbClr val="FFFFFF"/>
                </a:solidFill>
                <a:latin typeface="Helvetica World Bold"/>
              </a:rPr>
              <a:t>MOBILE APPS</a:t>
            </a:r>
          </a:p>
        </p:txBody>
      </p:sp>
      <p:sp>
        <p:nvSpPr>
          <p:cNvPr name="TextBox 46" id="46"/>
          <p:cNvSpPr txBox="true"/>
          <p:nvPr/>
        </p:nvSpPr>
        <p:spPr>
          <a:xfrm rot="0">
            <a:off x="818975" y="2656449"/>
            <a:ext cx="12352479" cy="1019859"/>
          </a:xfrm>
          <a:prstGeom prst="rect">
            <a:avLst/>
          </a:prstGeom>
        </p:spPr>
        <p:txBody>
          <a:bodyPr anchor="t" rtlCol="false" tIns="0" lIns="0" bIns="0" rIns="0">
            <a:spAutoFit/>
          </a:bodyPr>
          <a:lstStyle/>
          <a:p>
            <a:pPr algn="just">
              <a:lnSpc>
                <a:spcPts val="7179"/>
              </a:lnSpc>
            </a:pPr>
            <a:r>
              <a:rPr lang="en-US" sz="6526">
                <a:solidFill>
                  <a:srgbClr val="47C5FB"/>
                </a:solidFill>
                <a:latin typeface="Helvetica World Bold"/>
              </a:rPr>
              <a:t>PROGRAMMING LANGUAGE</a:t>
            </a:r>
          </a:p>
        </p:txBody>
      </p:sp>
      <p:sp>
        <p:nvSpPr>
          <p:cNvPr name="TextBox 47" id="47"/>
          <p:cNvSpPr txBox="true"/>
          <p:nvPr/>
        </p:nvSpPr>
        <p:spPr>
          <a:xfrm rot="0">
            <a:off x="1682163" y="850900"/>
            <a:ext cx="2382009" cy="384175"/>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Bold"/>
              </a:rPr>
              <a:t>Salford &amp; Co.</a:t>
            </a:r>
          </a:p>
        </p:txBody>
      </p:sp>
      <p:sp>
        <p:nvSpPr>
          <p:cNvPr name="TextBox 48" id="48"/>
          <p:cNvSpPr txBox="true"/>
          <p:nvPr/>
        </p:nvSpPr>
        <p:spPr>
          <a:xfrm rot="0">
            <a:off x="14997971" y="3848256"/>
            <a:ext cx="2463853" cy="337398"/>
          </a:xfrm>
          <a:prstGeom prst="rect">
            <a:avLst/>
          </a:prstGeom>
        </p:spPr>
        <p:txBody>
          <a:bodyPr anchor="t" rtlCol="false" tIns="0" lIns="0" bIns="0" rIns="0">
            <a:spAutoFit/>
          </a:bodyPr>
          <a:lstStyle/>
          <a:p>
            <a:pPr>
              <a:lnSpc>
                <a:spcPts val="2561"/>
              </a:lnSpc>
            </a:pPr>
            <a:r>
              <a:rPr lang="en-US" sz="2065">
                <a:solidFill>
                  <a:srgbClr val="0F094F"/>
                </a:solidFill>
                <a:latin typeface="Helvetica World Bold"/>
              </a:rPr>
              <a:t>JavaScript</a:t>
            </a:r>
          </a:p>
        </p:txBody>
      </p:sp>
      <p:sp>
        <p:nvSpPr>
          <p:cNvPr name="TextBox 49" id="49"/>
          <p:cNvSpPr txBox="true"/>
          <p:nvPr/>
        </p:nvSpPr>
        <p:spPr>
          <a:xfrm rot="0">
            <a:off x="14997971" y="4291415"/>
            <a:ext cx="2785134" cy="1476344"/>
          </a:xfrm>
          <a:prstGeom prst="rect">
            <a:avLst/>
          </a:prstGeom>
        </p:spPr>
        <p:txBody>
          <a:bodyPr anchor="t" rtlCol="false" tIns="0" lIns="0" bIns="0" rIns="0">
            <a:spAutoFit/>
          </a:bodyPr>
          <a:lstStyle/>
          <a:p>
            <a:pPr>
              <a:lnSpc>
                <a:spcPts val="2332"/>
              </a:lnSpc>
            </a:pPr>
            <a:r>
              <a:rPr lang="en-US" sz="1881">
                <a:solidFill>
                  <a:srgbClr val="0F094F"/>
                </a:solidFill>
                <a:latin typeface="Helvetica World"/>
              </a:rPr>
              <a:t>It is used for building hybrid apps and also cross platform apps using frameworks like react-native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DAGBIhsDeBM</dc:identifier>
  <dcterms:modified xsi:type="dcterms:W3CDTF">2011-08-01T06:04:30Z</dcterms:modified>
  <cp:revision>1</cp:revision>
  <dc:title>Purple and Pink Gradient Modern Bold Mobile App Presentation</dc:title>
</cp:coreProperties>
</file>